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85" r:id="rId10"/>
    <p:sldId id="281" r:id="rId11"/>
    <p:sldId id="283" r:id="rId12"/>
    <p:sldId id="284" r:id="rId13"/>
    <p:sldId id="290" r:id="rId14"/>
    <p:sldId id="289" r:id="rId15"/>
    <p:sldId id="288" r:id="rId16"/>
    <p:sldId id="287" r:id="rId17"/>
    <p:sldId id="295" r:id="rId18"/>
    <p:sldId id="286" r:id="rId19"/>
    <p:sldId id="294" r:id="rId20"/>
    <p:sldId id="293" r:id="rId21"/>
    <p:sldId id="292" r:id="rId22"/>
    <p:sldId id="291" r:id="rId23"/>
    <p:sldId id="299" r:id="rId24"/>
    <p:sldId id="298" r:id="rId25"/>
    <p:sldId id="297" r:id="rId26"/>
    <p:sldId id="296" r:id="rId27"/>
    <p:sldId id="302" r:id="rId28"/>
    <p:sldId id="300" r:id="rId29"/>
    <p:sldId id="301" r:id="rId30"/>
    <p:sldId id="305" r:id="rId31"/>
    <p:sldId id="304" r:id="rId32"/>
    <p:sldId id="303" r:id="rId33"/>
    <p:sldId id="306" r:id="rId34"/>
    <p:sldId id="308" r:id="rId35"/>
    <p:sldId id="309" r:id="rId36"/>
    <p:sldId id="278" r:id="rId37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B9C39-211E-456C-BBB2-6060BE909F98}" v="52" dt="2024-10-10T13:52:17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s.csd.disa.mil/reference.ht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s.csd.disa.mil/split.htm" TargetMode="External"/><Relationship Id="rId2" Type="http://schemas.openxmlformats.org/officeDocument/2006/relationships/hyperlink" Target="mailto:webptsmh@navy.mi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prs.csd.disa.mil/pki_info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Devers@dla.mil" TargetMode="External"/><Relationship Id="rId2" Type="http://schemas.openxmlformats.org/officeDocument/2006/relationships/hyperlink" Target="mailto:LMPPIRS@dla.mi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SCRPPIRS@dla.mi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.Atwell@dla.mil" TargetMode="External"/><Relationship Id="rId2" Type="http://schemas.openxmlformats.org/officeDocument/2006/relationships/hyperlink" Target="mailto:DSCPABVS@dla.mi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136035" y="1468489"/>
            <a:ext cx="4003703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+mj-lt"/>
                <a:cs typeface="Arial"/>
              </a:rPr>
              <a:t>Supplier Performance Risk System (SPRS)</a:t>
            </a:r>
          </a:p>
          <a:p>
            <a:pPr algn="l"/>
            <a:endParaRPr lang="en-US" sz="2400" b="1" dirty="0">
              <a:latin typeface="+mj-lt"/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136035" y="2259252"/>
            <a:ext cx="34209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Kevin Devers – Procurement Analyst</a:t>
            </a:r>
          </a:p>
          <a:p>
            <a:r>
              <a:rPr lang="en-US" sz="1400" b="1" dirty="0">
                <a:latin typeface="+mj-lt"/>
              </a:rPr>
              <a:t>Vendor Performance Division</a:t>
            </a:r>
          </a:p>
          <a:p>
            <a:r>
              <a:rPr lang="en-US" sz="1400" b="1" dirty="0">
                <a:latin typeface="+mj-lt"/>
              </a:rPr>
              <a:t>DLA Land &amp; Maritime – BPCA</a:t>
            </a:r>
          </a:p>
          <a:p>
            <a:r>
              <a:rPr lang="en-US" sz="1400" b="1" dirty="0">
                <a:latin typeface="+mj-lt"/>
              </a:rPr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Delivery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10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9BE33A5-E968-D2D4-067F-3C82519B11FB}"/>
              </a:ext>
            </a:extLst>
          </p:cNvPr>
          <p:cNvSpPr txBox="1"/>
          <p:nvPr/>
        </p:nvSpPr>
        <p:spPr>
          <a:xfrm>
            <a:off x="1091638" y="1944754"/>
            <a:ext cx="7543165" cy="43992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99695" indent="-457200">
              <a:lnSpc>
                <a:spcPct val="100000"/>
              </a:lnSpc>
              <a:spcBef>
                <a:spcPts val="105"/>
              </a:spcBef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spc="-10" dirty="0">
                <a:latin typeface="Times New Roman"/>
                <a:cs typeface="Times New Roman"/>
              </a:rPr>
              <a:t>Scores/Classifications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based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total </a:t>
            </a:r>
            <a:r>
              <a:rPr sz="2800" dirty="0">
                <a:latin typeface="Times New Roman"/>
                <a:cs typeface="Times New Roman"/>
              </a:rPr>
              <a:t>number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Contract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Line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Items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(CLIN’s)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shipped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10" dirty="0">
                <a:latin typeface="Times New Roman"/>
                <a:cs typeface="Times New Roman"/>
              </a:rPr>
              <a:t>received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265" marR="931544" indent="-457200">
              <a:lnSpc>
                <a:spcPct val="100000"/>
              </a:lnSpc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spc="-45" dirty="0">
                <a:latin typeface="Times New Roman"/>
                <a:cs typeface="Times New Roman"/>
              </a:rPr>
              <a:t>Weighted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delivery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scores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presented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numeric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value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(Range: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-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100)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unscored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offeror,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one that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20" dirty="0">
                <a:latin typeface="Times New Roman"/>
                <a:cs typeface="Times New Roman"/>
              </a:rPr>
              <a:t> past </a:t>
            </a: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history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particular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FSC,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considered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neutral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(not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negative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positive)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537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Delinquency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11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E584CD6-A243-5CF5-B614-15350DA06B44}"/>
              </a:ext>
            </a:extLst>
          </p:cNvPr>
          <p:cNvSpPr txBox="1"/>
          <p:nvPr/>
        </p:nvSpPr>
        <p:spPr>
          <a:xfrm>
            <a:off x="1126582" y="1890927"/>
            <a:ext cx="8197850" cy="44773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Delinquent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lines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include</a:t>
            </a:r>
            <a:endParaRPr sz="2800" dirty="0">
              <a:latin typeface="Times New Roman"/>
              <a:cs typeface="Times New Roman"/>
            </a:endParaRPr>
          </a:p>
          <a:p>
            <a:pPr marL="756285" marR="795020" lvl="1" indent="-287020">
              <a:lnSpc>
                <a:spcPts val="3000"/>
              </a:lnSpc>
              <a:spcBef>
                <a:spcPts val="740"/>
              </a:spcBef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Times New Roman"/>
                <a:cs typeface="Times New Roman"/>
              </a:rPr>
              <a:t>Lines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shipped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contract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deliverydate (CDD)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756285" algn="l"/>
              </a:tabLst>
            </a:pPr>
            <a:r>
              <a:rPr sz="2800" dirty="0">
                <a:latin typeface="Times New Roman"/>
                <a:cs typeface="Times New Roman"/>
              </a:rPr>
              <a:t>Lines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partially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shipped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 the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(CDD)</a:t>
            </a:r>
            <a:endParaRPr sz="2800" dirty="0">
              <a:latin typeface="Times New Roman"/>
              <a:cs typeface="Times New Roman"/>
            </a:endParaRPr>
          </a:p>
          <a:p>
            <a:pPr marL="354965" marR="347980" indent="-342900">
              <a:lnSpc>
                <a:spcPts val="3000"/>
              </a:lnSpc>
              <a:spcBef>
                <a:spcPts val="755"/>
              </a:spcBef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Contractor-</a:t>
            </a:r>
            <a:r>
              <a:rPr sz="2800" dirty="0">
                <a:latin typeface="Times New Roman"/>
                <a:cs typeface="Times New Roman"/>
              </a:rPr>
              <a:t>caused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cancellations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terminationsare 	</a:t>
            </a:r>
            <a:r>
              <a:rPr sz="2800" dirty="0">
                <a:latin typeface="Times New Roman"/>
                <a:cs typeface="Times New Roman"/>
              </a:rPr>
              <a:t>coded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Termination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Indicator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(TIC)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K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spc="-30" dirty="0">
                <a:latin typeface="Times New Roman"/>
                <a:cs typeface="Times New Roman"/>
              </a:rPr>
              <a:t>Terminations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Default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(TIC)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</a:t>
            </a:r>
            <a:endParaRPr sz="28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000"/>
              </a:lnSpc>
              <a:spcBef>
                <a:spcPts val="735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2800" spc="-10" dirty="0">
                <a:latin typeface="Times New Roman"/>
                <a:cs typeface="Times New Roman"/>
              </a:rPr>
              <a:t>Government-</a:t>
            </a:r>
            <a:r>
              <a:rPr sz="2800" dirty="0">
                <a:latin typeface="Times New Roman"/>
                <a:cs typeface="Times New Roman"/>
              </a:rPr>
              <a:t>caused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cancellations/terminations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not 	</a:t>
            </a:r>
            <a:r>
              <a:rPr sz="2800" dirty="0">
                <a:latin typeface="Times New Roman"/>
                <a:cs typeface="Times New Roman"/>
              </a:rPr>
              <a:t>impact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delivery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score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(TIC)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No grace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period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past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established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(CDD)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5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Delinquency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12</a:t>
            </a:fld>
            <a:r>
              <a:rPr lang="en-US" dirty="0"/>
              <a:t> of 28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20D3E88-57FD-0705-3AEC-EF11F7DB4691}"/>
              </a:ext>
            </a:extLst>
          </p:cNvPr>
          <p:cNvSpPr txBox="1"/>
          <p:nvPr/>
        </p:nvSpPr>
        <p:spPr>
          <a:xfrm>
            <a:off x="957935" y="1675970"/>
            <a:ext cx="8291195" cy="5014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7515">
              <a:lnSpc>
                <a:spcPct val="100000"/>
              </a:lnSpc>
              <a:spcBef>
                <a:spcPts val="105"/>
              </a:spcBef>
            </a:pP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Days</a:t>
            </a:r>
            <a:r>
              <a:rPr sz="2800" b="1" u="heavy" spc="7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Late</a:t>
            </a:r>
            <a:r>
              <a:rPr sz="2800" b="1" u="heavy" spc="4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Exceptions</a:t>
            </a:r>
            <a:r>
              <a:rPr sz="2800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800" u="none" spc="55" dirty="0">
                <a:latin typeface="Times New Roman"/>
                <a:cs typeface="Times New Roman"/>
              </a:rPr>
              <a:t> </a:t>
            </a:r>
            <a:r>
              <a:rPr sz="2800" u="none" spc="-30" dirty="0">
                <a:latin typeface="Times New Roman"/>
                <a:cs typeface="Times New Roman"/>
              </a:rPr>
              <a:t>Cancellations/Terminations</a:t>
            </a:r>
            <a:r>
              <a:rPr sz="2800" u="none" spc="-375" dirty="0">
                <a:latin typeface="Times New Roman"/>
                <a:cs typeface="Times New Roman"/>
              </a:rPr>
              <a:t> </a:t>
            </a:r>
            <a:r>
              <a:rPr sz="2800" u="none" spc="-25" dirty="0">
                <a:latin typeface="Times New Roman"/>
                <a:cs typeface="Times New Roman"/>
              </a:rPr>
              <a:t>are </a:t>
            </a:r>
            <a:r>
              <a:rPr sz="2800" u="none" dirty="0">
                <a:latin typeface="Times New Roman"/>
                <a:cs typeface="Times New Roman"/>
              </a:rPr>
              <a:t>counted</a:t>
            </a:r>
            <a:r>
              <a:rPr sz="2800" u="none" spc="-60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as</a:t>
            </a:r>
            <a:r>
              <a:rPr sz="2800" u="none" spc="-30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delinquencies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in</a:t>
            </a:r>
            <a:r>
              <a:rPr sz="2800" u="none" spc="-20" dirty="0">
                <a:latin typeface="Times New Roman"/>
                <a:cs typeface="Times New Roman"/>
              </a:rPr>
              <a:t> </a:t>
            </a:r>
            <a:r>
              <a:rPr sz="2800" u="none" spc="-10" dirty="0">
                <a:latin typeface="Times New Roman"/>
                <a:cs typeface="Times New Roman"/>
              </a:rPr>
              <a:t>some</a:t>
            </a:r>
            <a:r>
              <a:rPr sz="2800" u="none" spc="-245" dirty="0">
                <a:latin typeface="Times New Roman"/>
                <a:cs typeface="Times New Roman"/>
              </a:rPr>
              <a:t> </a:t>
            </a:r>
            <a:r>
              <a:rPr sz="2800" u="none" spc="-10" dirty="0">
                <a:latin typeface="Times New Roman"/>
                <a:cs typeface="Times New Roman"/>
              </a:rPr>
              <a:t>instances.</a:t>
            </a:r>
            <a:endParaRPr sz="2800" dirty="0">
              <a:latin typeface="Times New Roman"/>
              <a:cs typeface="Times New Roman"/>
            </a:endParaRPr>
          </a:p>
          <a:p>
            <a:pPr marL="356870" marR="229870" indent="-34480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6870" algn="l"/>
              </a:tabLst>
            </a:pPr>
            <a:r>
              <a:rPr sz="2400" i="1" dirty="0">
                <a:latin typeface="Times New Roman"/>
                <a:cs typeface="Times New Roman"/>
              </a:rPr>
              <a:t>Contractor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Requested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cancellations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(TIC)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assessed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180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late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1F285C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6870" marR="7112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400" spc="-30" dirty="0">
                <a:latin typeface="Times New Roman"/>
                <a:cs typeface="Times New Roman"/>
              </a:rPr>
              <a:t>Terminations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Cause/Convenience</a:t>
            </a:r>
            <a:r>
              <a:rPr sz="2400" i="1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(TIC)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assessed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180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late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1F285C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6870" marR="421005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400" spc="-30" dirty="0">
                <a:latin typeface="Times New Roman"/>
                <a:cs typeface="Times New Roman"/>
              </a:rPr>
              <a:t>Terminations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Default</a:t>
            </a:r>
            <a:r>
              <a:rPr sz="2400" i="1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(TIC) 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assessed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360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days late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1F285C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400" spc="-95" dirty="0">
                <a:latin typeface="Times New Roman"/>
                <a:cs typeface="Times New Roman"/>
              </a:rPr>
              <a:t>Awards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cancelled/terminated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Cause/Convenience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(TIC)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not </a:t>
            </a:r>
            <a:r>
              <a:rPr sz="2400" dirty="0">
                <a:latin typeface="Times New Roman"/>
                <a:cs typeface="Times New Roman"/>
              </a:rPr>
              <a:t>included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delivery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score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05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Vendor Classifications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13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1D09D0D-DE29-85A8-07DC-FDA978F66627}"/>
              </a:ext>
            </a:extLst>
          </p:cNvPr>
          <p:cNvSpPr txBox="1"/>
          <p:nvPr/>
        </p:nvSpPr>
        <p:spPr>
          <a:xfrm>
            <a:off x="1020112" y="1663944"/>
            <a:ext cx="7857490" cy="396875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70"/>
              </a:spcBef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Delivery</a:t>
            </a:r>
            <a:r>
              <a:rPr sz="2800" b="1" u="heavy" spc="-3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Extension</a:t>
            </a:r>
            <a:r>
              <a:rPr sz="2800" b="1" u="heavy" spc="-18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Modifications:</a:t>
            </a:r>
            <a:endParaRPr sz="2800" dirty="0">
              <a:latin typeface="Times New Roman"/>
              <a:cs typeface="Times New Roman"/>
            </a:endParaRPr>
          </a:p>
          <a:p>
            <a:pPr marL="756285" marR="202565" lvl="1" indent="-287020">
              <a:lnSpc>
                <a:spcPct val="90400"/>
              </a:lnSpc>
              <a:spcBef>
                <a:spcPts val="3100"/>
              </a:spcBef>
              <a:buSzPct val="150000"/>
              <a:buFont typeface="Arial"/>
              <a:buChar char="•"/>
              <a:tabLst>
                <a:tab pos="756285" algn="l"/>
              </a:tabLst>
            </a:pPr>
            <a:r>
              <a:rPr sz="2400" spc="-20" dirty="0">
                <a:latin typeface="Times New Roman"/>
                <a:cs typeface="Times New Roman"/>
              </a:rPr>
              <a:t>Contractor-</a:t>
            </a:r>
            <a:r>
              <a:rPr sz="2400" spc="-10" dirty="0">
                <a:latin typeface="Times New Roman"/>
                <a:cs typeface="Times New Roman"/>
              </a:rPr>
              <a:t>caused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delivery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extensions,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regardless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consideration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paid,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reflected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delivery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score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contracts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issued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DLA</a:t>
            </a:r>
            <a:endParaRPr sz="2400" dirty="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2755"/>
              </a:spcBef>
              <a:buSzPct val="150000"/>
              <a:buFont typeface="Arial"/>
              <a:buChar char="•"/>
              <a:tabLst>
                <a:tab pos="756285" algn="l"/>
              </a:tabLst>
            </a:pPr>
            <a:r>
              <a:rPr sz="2400" spc="-10" dirty="0">
                <a:latin typeface="Times New Roman"/>
                <a:cs typeface="Times New Roman"/>
              </a:rPr>
              <a:t>Government-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excusable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delivery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extension </a:t>
            </a:r>
            <a:r>
              <a:rPr sz="2400" dirty="0">
                <a:latin typeface="Times New Roman"/>
                <a:cs typeface="Times New Roman"/>
              </a:rPr>
              <a:t>modifications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impact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performance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scores</a:t>
            </a:r>
            <a:endParaRPr sz="2400" dirty="0">
              <a:latin typeface="Times New Roman"/>
              <a:cs typeface="Times New Roman"/>
            </a:endParaRPr>
          </a:p>
          <a:p>
            <a:pPr marL="755650" lvl="1" indent="-286385">
              <a:lnSpc>
                <a:spcPts val="2840"/>
              </a:lnSpc>
              <a:spcBef>
                <a:spcPts val="2170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Exceptions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FAR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52.249-</a:t>
            </a:r>
            <a:r>
              <a:rPr sz="2400" spc="-25" dirty="0">
                <a:latin typeface="Times New Roman"/>
                <a:cs typeface="Times New Roman"/>
              </a:rPr>
              <a:t>14</a:t>
            </a:r>
            <a:endParaRPr sz="2400" dirty="0">
              <a:latin typeface="Times New Roman"/>
              <a:cs typeface="Times New Roman"/>
            </a:endParaRPr>
          </a:p>
          <a:p>
            <a:pPr marL="926465" lvl="2" indent="-340995">
              <a:lnSpc>
                <a:spcPts val="2360"/>
              </a:lnSpc>
              <a:buSzPct val="150000"/>
              <a:buFont typeface="Arial"/>
              <a:buChar char="•"/>
              <a:tabLst>
                <a:tab pos="926465" algn="l"/>
              </a:tabLst>
            </a:pPr>
            <a:r>
              <a:rPr sz="2000" spc="-10" dirty="0">
                <a:latin typeface="Times New Roman"/>
                <a:cs typeface="Times New Roman"/>
              </a:rPr>
              <a:t>Additional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evidence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validate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53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Vendor Classifications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14</a:t>
            </a:fld>
            <a:r>
              <a:rPr lang="en-US" dirty="0"/>
              <a:t> of 28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35730FE-BC9E-9A11-7C80-8D35173741C4}"/>
              </a:ext>
            </a:extLst>
          </p:cNvPr>
          <p:cNvSpPr txBox="1"/>
          <p:nvPr/>
        </p:nvSpPr>
        <p:spPr>
          <a:xfrm>
            <a:off x="1489439" y="1532600"/>
            <a:ext cx="6758940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indent="-340995">
              <a:lnSpc>
                <a:spcPts val="3279"/>
              </a:lnSpc>
              <a:spcBef>
                <a:spcPts val="105"/>
              </a:spcBef>
              <a:buSzPct val="150000"/>
              <a:buFont typeface="Times New Roman"/>
              <a:buChar char="•"/>
              <a:tabLst>
                <a:tab pos="353695" algn="l"/>
              </a:tabLst>
            </a:pP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Scoring</a:t>
            </a:r>
            <a:r>
              <a:rPr sz="2800" b="1" u="heavy" spc="-3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Types</a:t>
            </a:r>
            <a:r>
              <a:rPr sz="2800" b="1" u="heavy" spc="-204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Classifications:</a:t>
            </a:r>
            <a:endParaRPr sz="2800" dirty="0">
              <a:latin typeface="Times New Roman"/>
              <a:cs typeface="Times New Roman"/>
            </a:endParaRPr>
          </a:p>
          <a:p>
            <a:pPr marL="1039494" lvl="1" indent="-340995">
              <a:lnSpc>
                <a:spcPts val="2800"/>
              </a:lnSpc>
              <a:buSzPct val="150000"/>
              <a:buFont typeface="Times New Roman"/>
              <a:buChar char="•"/>
              <a:tabLst>
                <a:tab pos="1039494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Current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(Being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Contracting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Officials)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A8A83EE-C831-B728-176D-6F35EE7F9B08}"/>
              </a:ext>
            </a:extLst>
          </p:cNvPr>
          <p:cNvSpPr txBox="1"/>
          <p:nvPr/>
        </p:nvSpPr>
        <p:spPr>
          <a:xfrm>
            <a:off x="1489439" y="4070891"/>
            <a:ext cx="43884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5"/>
              </a:spcBef>
              <a:buSzPct val="150000"/>
              <a:buFont typeface="Times New Roman"/>
              <a:buChar char="•"/>
              <a:tabLst>
                <a:tab pos="353695" algn="l"/>
              </a:tabLst>
            </a:pPr>
            <a:r>
              <a:rPr sz="2800" b="1" u="heavy" spc="-9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Vendor</a:t>
            </a:r>
            <a:r>
              <a:rPr sz="2800" b="1" u="heavy" spc="-14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Challenge</a:t>
            </a:r>
            <a:r>
              <a:rPr sz="2800" b="1" u="heavy" spc="-114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Process: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AD4F480-A921-C346-1FCC-D244A0C75765}"/>
              </a:ext>
            </a:extLst>
          </p:cNvPr>
          <p:cNvSpPr txBox="1"/>
          <p:nvPr/>
        </p:nvSpPr>
        <p:spPr>
          <a:xfrm>
            <a:off x="1946639" y="4375610"/>
            <a:ext cx="6952615" cy="12862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90"/>
              </a:spcBef>
              <a:buSzPct val="150000"/>
              <a:buChar char="•"/>
              <a:tabLst>
                <a:tab pos="353695" algn="l"/>
              </a:tabLst>
            </a:pPr>
            <a:r>
              <a:rPr sz="2400" dirty="0">
                <a:latin typeface="Times New Roman"/>
                <a:cs typeface="Times New Roman"/>
              </a:rPr>
              <a:t>Suppliers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MUST</a:t>
            </a:r>
            <a:r>
              <a:rPr sz="2400" b="1" u="none" spc="-9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access</a:t>
            </a:r>
            <a:r>
              <a:rPr sz="2400" u="none" spc="-75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SPRS</a:t>
            </a:r>
            <a:r>
              <a:rPr sz="2400" u="none" spc="-45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to</a:t>
            </a:r>
            <a:r>
              <a:rPr sz="2400" u="none" spc="-5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review</a:t>
            </a:r>
            <a:r>
              <a:rPr sz="2400" u="none" spc="-3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and</a:t>
            </a:r>
            <a:r>
              <a:rPr sz="2400" u="none" spc="-5" dirty="0">
                <a:latin typeface="Times New Roman"/>
                <a:cs typeface="Times New Roman"/>
              </a:rPr>
              <a:t> </a:t>
            </a:r>
            <a:r>
              <a:rPr sz="2400" u="none" spc="-10" dirty="0">
                <a:latin typeface="Times New Roman"/>
                <a:cs typeface="Times New Roman"/>
              </a:rPr>
              <a:t>formally</a:t>
            </a:r>
            <a:r>
              <a:rPr lang="en-US" sz="2400" u="none" spc="-10" dirty="0">
                <a:latin typeface="Times New Roman"/>
                <a:cs typeface="Times New Roman"/>
              </a:rPr>
              <a:t> challenge scoring data</a:t>
            </a:r>
          </a:p>
          <a:p>
            <a:pPr marL="353695" indent="-340995">
              <a:lnSpc>
                <a:spcPct val="100000"/>
              </a:lnSpc>
              <a:spcBef>
                <a:spcPts val="690"/>
              </a:spcBef>
              <a:buSzPct val="150000"/>
              <a:buChar char="•"/>
              <a:tabLst>
                <a:tab pos="353695" algn="l"/>
              </a:tabLst>
            </a:pP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challenge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each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total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times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C5D8FDB-E66B-AF0A-7A39-9BE7EE0C5703}"/>
              </a:ext>
            </a:extLst>
          </p:cNvPr>
          <p:cNvSpPr txBox="1"/>
          <p:nvPr/>
        </p:nvSpPr>
        <p:spPr>
          <a:xfrm>
            <a:off x="1946639" y="5573050"/>
            <a:ext cx="7213600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ts val="2845"/>
              </a:lnSpc>
              <a:spcBef>
                <a:spcPts val="100"/>
              </a:spcBef>
              <a:buSzPct val="150000"/>
              <a:buChar char="•"/>
              <a:tabLst>
                <a:tab pos="353695" algn="l"/>
              </a:tabLst>
            </a:pP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challenge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 capture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period</a:t>
            </a:r>
            <a:endParaRPr sz="2400" dirty="0">
              <a:latin typeface="Times New Roman"/>
              <a:cs typeface="Times New Roman"/>
            </a:endParaRPr>
          </a:p>
          <a:p>
            <a:pPr marL="353695" marR="534035" indent="-341630" algn="just">
              <a:lnSpc>
                <a:spcPct val="80000"/>
              </a:lnSpc>
              <a:spcBef>
                <a:spcPts val="540"/>
              </a:spcBef>
              <a:buSzPct val="150000"/>
              <a:buChar char="•"/>
              <a:tabLst>
                <a:tab pos="353695" algn="l"/>
              </a:tabLst>
            </a:pP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records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challenged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during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preview </a:t>
            </a:r>
            <a:r>
              <a:rPr sz="2400" dirty="0">
                <a:latin typeface="Times New Roman"/>
                <a:cs typeface="Times New Roman"/>
              </a:rPr>
              <a:t>period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still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held out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scoring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consideration </a:t>
            </a:r>
            <a:r>
              <a:rPr sz="2400" dirty="0">
                <a:latin typeface="Times New Roman"/>
                <a:cs typeface="Times New Roman"/>
              </a:rPr>
              <a:t>until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adjudicated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8C88B02-A266-A4F2-F653-5AAB0BFC0107}"/>
              </a:ext>
            </a:extLst>
          </p:cNvPr>
          <p:cNvSpPr txBox="1"/>
          <p:nvPr/>
        </p:nvSpPr>
        <p:spPr>
          <a:xfrm>
            <a:off x="1489439" y="2202900"/>
            <a:ext cx="5055235" cy="15024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039494" indent="-340995">
              <a:lnSpc>
                <a:spcPct val="100000"/>
              </a:lnSpc>
              <a:spcBef>
                <a:spcPts val="745"/>
              </a:spcBef>
              <a:buSzPct val="150000"/>
              <a:buFont typeface="Times New Roman"/>
              <a:buChar char="•"/>
              <a:tabLst>
                <a:tab pos="1039494" algn="l"/>
              </a:tabLst>
            </a:pPr>
            <a:r>
              <a:rPr sz="2400" b="1" dirty="0">
                <a:latin typeface="Times New Roman"/>
                <a:cs typeface="Times New Roman"/>
              </a:rPr>
              <a:t>Pending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used)</a:t>
            </a:r>
            <a:endParaRPr sz="2400" dirty="0">
              <a:latin typeface="Times New Roman"/>
              <a:cs typeface="Times New Roman"/>
            </a:endParaRPr>
          </a:p>
          <a:p>
            <a:pPr marL="353060" indent="-340360">
              <a:lnSpc>
                <a:spcPts val="3270"/>
              </a:lnSpc>
              <a:spcBef>
                <a:spcPts val="2525"/>
              </a:spcBef>
              <a:buSzPct val="150000"/>
              <a:buFont typeface="Arial"/>
              <a:buChar char="•"/>
              <a:tabLst>
                <a:tab pos="353060" algn="l"/>
              </a:tabLst>
            </a:pPr>
            <a:r>
              <a:rPr sz="2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Evaluation</a:t>
            </a:r>
            <a:r>
              <a:rPr sz="2800" b="1" u="heavy" spc="-10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Criteria:</a:t>
            </a:r>
            <a:endParaRPr sz="2800" dirty="0">
              <a:latin typeface="Times New Roman"/>
              <a:cs typeface="Times New Roman"/>
            </a:endParaRPr>
          </a:p>
          <a:p>
            <a:pPr marL="353695">
              <a:lnSpc>
                <a:spcPts val="2310"/>
              </a:lnSpc>
            </a:pPr>
            <a:r>
              <a:rPr sz="2000" b="1" u="heavy" spc="-20" dirty="0"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2000" b="1" u="heavy" spc="-20" dirty="0"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www.sprs.csd.disa.mil/reference.htm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2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Registration In SPRS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15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D5F9086-3D81-390B-249C-1858536A1358}"/>
              </a:ext>
            </a:extLst>
          </p:cNvPr>
          <p:cNvSpPr txBox="1"/>
          <p:nvPr/>
        </p:nvSpPr>
        <p:spPr>
          <a:xfrm>
            <a:off x="1016166" y="1802056"/>
            <a:ext cx="7675245" cy="323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sz="2800" spc="-135" dirty="0">
                <a:latin typeface="Times New Roman"/>
                <a:cs typeface="Times New Roman"/>
              </a:rPr>
              <a:t>Your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name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appear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System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Award 	</a:t>
            </a:r>
            <a:r>
              <a:rPr sz="2800" dirty="0">
                <a:latin typeface="Times New Roman"/>
                <a:cs typeface="Times New Roman"/>
              </a:rPr>
              <a:t>Management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(SAM)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past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point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	</a:t>
            </a:r>
            <a:r>
              <a:rPr sz="2800" dirty="0">
                <a:latin typeface="Times New Roman"/>
                <a:cs typeface="Times New Roman"/>
              </a:rPr>
              <a:t>contact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company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order 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SPRS 	</a:t>
            </a:r>
            <a:r>
              <a:rPr sz="2800" dirty="0">
                <a:latin typeface="Times New Roman"/>
                <a:cs typeface="Times New Roman"/>
              </a:rPr>
              <a:t>recognize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email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address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automatically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when 	</a:t>
            </a:r>
            <a:r>
              <a:rPr sz="2800" dirty="0">
                <a:latin typeface="Times New Roman"/>
                <a:cs typeface="Times New Roman"/>
              </a:rPr>
              <a:t>processing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challenge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requests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spc="-170" dirty="0">
                <a:latin typeface="Times New Roman"/>
                <a:cs typeface="Times New Roman"/>
              </a:rPr>
              <a:t>You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access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www.sam.gov</a:t>
            </a:r>
            <a:endParaRPr sz="28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05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Digital Certificate Requirement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16</a:t>
            </a:fld>
            <a:r>
              <a:rPr lang="en-US" dirty="0"/>
              <a:t> of 28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CD52F8B-A830-47CB-4481-D91FDE6D3A57}"/>
              </a:ext>
            </a:extLst>
          </p:cNvPr>
          <p:cNvSpPr txBox="1"/>
          <p:nvPr/>
        </p:nvSpPr>
        <p:spPr>
          <a:xfrm>
            <a:off x="1035286" y="1786933"/>
            <a:ext cx="7877809" cy="44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SPRS</a:t>
            </a:r>
            <a:r>
              <a:rPr sz="2400" b="1" u="heavy" spc="-6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Users</a:t>
            </a:r>
            <a:r>
              <a:rPr sz="2400" b="1" u="none" spc="-10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756285" indent="-286385">
              <a:lnSpc>
                <a:spcPts val="262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Times New Roman"/>
                <a:cs typeface="Times New Roman"/>
              </a:rPr>
              <a:t>Public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Infrastructure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(PKI)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Certificate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now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required</a:t>
            </a:r>
            <a:endParaRPr sz="2400" dirty="0">
              <a:latin typeface="Times New Roman"/>
              <a:cs typeface="Times New Roman"/>
            </a:endParaRPr>
          </a:p>
          <a:p>
            <a:pPr marL="1155065" lvl="1" indent="-227965">
              <a:lnSpc>
                <a:spcPts val="2405"/>
              </a:lnSpc>
              <a:buFont typeface="Arial"/>
              <a:buChar char="•"/>
              <a:tabLst>
                <a:tab pos="1155065" algn="l"/>
              </a:tabLst>
            </a:pPr>
            <a:r>
              <a:rPr sz="2200" dirty="0">
                <a:latin typeface="Times New Roman"/>
                <a:cs typeface="Times New Roman"/>
              </a:rPr>
              <a:t>Purchase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External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Certificate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Authority(ECA)</a:t>
            </a:r>
            <a:endParaRPr sz="2200" dirty="0">
              <a:latin typeface="Times New Roman"/>
              <a:cs typeface="Times New Roman"/>
            </a:endParaRPr>
          </a:p>
          <a:p>
            <a:pPr marL="1155065" lvl="1" indent="-227965">
              <a:lnSpc>
                <a:spcPts val="2510"/>
              </a:lnSpc>
              <a:buFont typeface="Arial"/>
              <a:buChar char="•"/>
              <a:tabLst>
                <a:tab pos="1155065" algn="l"/>
              </a:tabLst>
            </a:pPr>
            <a:r>
              <a:rPr sz="2200" dirty="0">
                <a:latin typeface="Times New Roman"/>
                <a:cs typeface="Times New Roman"/>
              </a:rPr>
              <a:t>Mandatory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15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Aug.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2015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all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users</a:t>
            </a:r>
            <a:endParaRPr sz="2200" dirty="0">
              <a:latin typeface="Times New Roman"/>
              <a:cs typeface="Times New Roman"/>
            </a:endParaRPr>
          </a:p>
          <a:p>
            <a:pPr marL="1155065" marR="615950" lvl="1" indent="-228600">
              <a:lnSpc>
                <a:spcPct val="70000"/>
              </a:lnSpc>
              <a:spcBef>
                <a:spcPts val="780"/>
              </a:spcBef>
              <a:buFont typeface="Arial"/>
              <a:buChar char="•"/>
              <a:tabLst>
                <a:tab pos="1155065" algn="l"/>
              </a:tabLst>
            </a:pPr>
            <a:r>
              <a:rPr sz="2200" spc="-10" dirty="0">
                <a:latin typeface="Times New Roman"/>
                <a:cs typeface="Times New Roman"/>
              </a:rPr>
              <a:t>DLA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involved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 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approval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vendor</a:t>
            </a:r>
            <a:r>
              <a:rPr sz="2200" spc="-229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account </a:t>
            </a:r>
            <a:r>
              <a:rPr sz="2200" dirty="0">
                <a:latin typeface="Times New Roman"/>
                <a:cs typeface="Times New Roman"/>
              </a:rPr>
              <a:t>registration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PKI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certifications.</a:t>
            </a:r>
            <a:endParaRPr sz="2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70"/>
              </a:spcBef>
              <a:buClr>
                <a:srgbClr val="1F285C"/>
              </a:buClr>
              <a:buFont typeface="Arial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1155065" marR="5080" lvl="1" indent="-228600">
              <a:lnSpc>
                <a:spcPct val="70000"/>
              </a:lnSpc>
              <a:buFont typeface="Arial"/>
              <a:buChar char="•"/>
              <a:tabLst>
                <a:tab pos="1155065" algn="l"/>
              </a:tabLst>
            </a:pPr>
            <a:r>
              <a:rPr sz="2200" dirty="0">
                <a:latin typeface="Times New Roman"/>
                <a:cs typeface="Times New Roman"/>
              </a:rPr>
              <a:t>Contact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SPRS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Helpdesk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registration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PKI</a:t>
            </a:r>
            <a:r>
              <a:rPr sz="2200" spc="-10" dirty="0">
                <a:latin typeface="Times New Roman"/>
                <a:cs typeface="Times New Roman"/>
              </a:rPr>
              <a:t> certification </a:t>
            </a:r>
            <a:r>
              <a:rPr sz="2200" dirty="0">
                <a:latin typeface="Times New Roman"/>
                <a:cs typeface="Times New Roman"/>
              </a:rPr>
              <a:t>related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inquiries</a:t>
            </a:r>
            <a:endParaRPr sz="2200" dirty="0">
              <a:latin typeface="Times New Roman"/>
              <a:cs typeface="Times New Roman"/>
            </a:endParaRPr>
          </a:p>
          <a:p>
            <a:pPr marL="1612265" lvl="2" indent="-227965">
              <a:lnSpc>
                <a:spcPts val="1580"/>
              </a:lnSpc>
              <a:buFont typeface="Arial"/>
              <a:buChar char="•"/>
              <a:tabLst>
                <a:tab pos="1612265" algn="l"/>
              </a:tabLst>
            </a:pPr>
            <a:r>
              <a:rPr sz="1700" spc="-40" dirty="0">
                <a:latin typeface="Times New Roman"/>
                <a:cs typeface="Times New Roman"/>
              </a:rPr>
              <a:t>Webmaster: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u="sng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webptsmh@navy.mil</a:t>
            </a:r>
            <a:endParaRPr sz="170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1612265" lvl="2" indent="-227965">
              <a:lnSpc>
                <a:spcPts val="1970"/>
              </a:lnSpc>
              <a:buFont typeface="Arial"/>
              <a:buChar char="•"/>
              <a:tabLst>
                <a:tab pos="1612265" algn="l"/>
              </a:tabLst>
            </a:pPr>
            <a:r>
              <a:rPr sz="1700" dirty="0">
                <a:latin typeface="Times New Roman"/>
                <a:cs typeface="Times New Roman"/>
              </a:rPr>
              <a:t>Phone: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(207)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438-</a:t>
            </a:r>
            <a:r>
              <a:rPr sz="1700" spc="-20" dirty="0">
                <a:latin typeface="Times New Roman"/>
                <a:cs typeface="Times New Roman"/>
              </a:rPr>
              <a:t>1690</a:t>
            </a:r>
            <a:endParaRPr sz="17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960"/>
              </a:spcBef>
              <a:buClr>
                <a:srgbClr val="1F285C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469900" marR="2599690" indent="-13335">
              <a:lnSpc>
                <a:spcPct val="80300"/>
              </a:lnSpc>
              <a:buFont typeface="Arial"/>
              <a:buChar char="•"/>
              <a:tabLst>
                <a:tab pos="575945" algn="l"/>
              </a:tabLst>
            </a:pPr>
            <a:r>
              <a:rPr sz="2400" dirty="0">
                <a:latin typeface="Times New Roman"/>
                <a:cs typeface="Times New Roman"/>
              </a:rPr>
              <a:t>	More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information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available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at: </a:t>
            </a:r>
            <a:r>
              <a:rPr sz="2200" u="sng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2200" u="sng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www.sprs.csd.disa.mil/split.htm</a:t>
            </a:r>
            <a:r>
              <a:rPr sz="2200" u="none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200" u="sng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</a:rPr>
              <a:t>https://</a:t>
            </a:r>
            <a:r>
              <a:rPr sz="2200" u="sng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www.sprs.csd.disa.mil/pki_info.htm</a:t>
            </a:r>
            <a:endParaRPr sz="22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Access SPRS via P.I.E.E.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17</a:t>
            </a:fld>
            <a:r>
              <a:rPr lang="en-US" dirty="0"/>
              <a:t> of 28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FF762453-1581-9281-480A-952FAB781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5" y="1703832"/>
            <a:ext cx="8894076" cy="50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Request Account Access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18</a:t>
            </a:fld>
            <a:r>
              <a:rPr lang="en-US" dirty="0"/>
              <a:t> of 28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A7D815E8-3E71-D85A-26CA-016F17C65F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87" y="1703832"/>
            <a:ext cx="9144012" cy="52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Registration Without Active P.I.E.E.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19</a:t>
            </a:fld>
            <a:r>
              <a:rPr lang="en-US" dirty="0"/>
              <a:t> of 28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EA3B61F6-267B-52A1-CDC6-F82C7B8730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03" y="1776983"/>
            <a:ext cx="8214372" cy="49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764697"/>
          </a:xfrm>
        </p:spPr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PPI Timeline – The 1990’s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2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D10568C-6813-F438-DF5D-61116B4F9026}"/>
              </a:ext>
            </a:extLst>
          </p:cNvPr>
          <p:cNvSpPr txBox="1"/>
          <p:nvPr/>
        </p:nvSpPr>
        <p:spPr>
          <a:xfrm>
            <a:off x="535411" y="1517906"/>
            <a:ext cx="1187450" cy="710451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700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3200" spc="-20" dirty="0">
                <a:latin typeface="Times New Roman"/>
                <a:cs typeface="Times New Roman"/>
              </a:rPr>
              <a:t>1994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CFBEF97C-6566-4C3E-A14B-928B60D8BC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87" y="1676400"/>
            <a:ext cx="2590800" cy="1914144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BA9C9D9-D488-6F87-9021-CAB6AE26355F}"/>
              </a:ext>
            </a:extLst>
          </p:cNvPr>
          <p:cNvSpPr txBox="1"/>
          <p:nvPr/>
        </p:nvSpPr>
        <p:spPr>
          <a:xfrm>
            <a:off x="844647" y="3931880"/>
            <a:ext cx="8103870" cy="24917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019"/>
              </a:spcBef>
            </a:pPr>
            <a:r>
              <a:rPr sz="3600" b="1" i="1" spc="-10" dirty="0">
                <a:latin typeface="Times New Roman"/>
                <a:cs typeface="Times New Roman"/>
              </a:rPr>
              <a:t>Federal</a:t>
            </a:r>
            <a:r>
              <a:rPr sz="3600" b="1" i="1" spc="-14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Acquisition</a:t>
            </a:r>
            <a:r>
              <a:rPr sz="3600" b="1" i="1" spc="-20" dirty="0">
                <a:latin typeface="Times New Roman"/>
                <a:cs typeface="Times New Roman"/>
              </a:rPr>
              <a:t> </a:t>
            </a:r>
            <a:r>
              <a:rPr sz="3600" b="1" i="1" spc="-10" dirty="0">
                <a:latin typeface="Times New Roman"/>
                <a:cs typeface="Times New Roman"/>
              </a:rPr>
              <a:t>Streamlining</a:t>
            </a:r>
            <a:r>
              <a:rPr sz="3600" b="1" i="1" spc="-565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Act</a:t>
            </a:r>
            <a:endParaRPr sz="3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30"/>
              </a:spcBef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appropriate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 a contracting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official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considerpast </a:t>
            </a:r>
            <a:r>
              <a:rPr sz="2800" dirty="0">
                <a:latin typeface="Times New Roman"/>
                <a:cs typeface="Times New Roman"/>
              </a:rPr>
              <a:t>contract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offeror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indicator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likelihood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offeror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successfully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contract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awarded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official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73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Registration With Active P.I.E.E.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20</a:t>
            </a:fld>
            <a:r>
              <a:rPr lang="en-US" dirty="0"/>
              <a:t> of 28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1F4A3AEE-E662-B98D-EA19-D8F2DEA2DD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71" y="1798320"/>
            <a:ext cx="8116836" cy="46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Government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21</a:t>
            </a:fld>
            <a:r>
              <a:rPr lang="en-US" dirty="0"/>
              <a:t> of 28</a:t>
            </a:r>
          </a:p>
        </p:txBody>
      </p:sp>
      <p:pic>
        <p:nvPicPr>
          <p:cNvPr id="6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89B9205-6206-7E1A-343E-BCF9E6BA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1734426"/>
            <a:ext cx="10213848" cy="54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Summary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22</a:t>
            </a:fld>
            <a:r>
              <a:rPr lang="en-US" dirty="0"/>
              <a:t> of 28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03188089-CBEC-3D5B-E74E-7AEE3A1C591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03" y="1703832"/>
            <a:ext cx="4977396" cy="515418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E07D122F-3887-3049-1F06-8E8C90016311}"/>
              </a:ext>
            </a:extLst>
          </p:cNvPr>
          <p:cNvSpPr txBox="1"/>
          <p:nvPr/>
        </p:nvSpPr>
        <p:spPr>
          <a:xfrm>
            <a:off x="5838562" y="2033654"/>
            <a:ext cx="3539490" cy="3916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Summary</a:t>
            </a:r>
            <a:r>
              <a:rPr sz="2400" b="1" u="heavy" spc="-13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Report</a:t>
            </a:r>
            <a:endParaRPr sz="24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405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Company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Description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900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Current</a:t>
            </a:r>
            <a:r>
              <a:rPr sz="1800" b="1" spc="-10" dirty="0">
                <a:latin typeface="Times New Roman"/>
                <a:cs typeface="Times New Roman"/>
              </a:rPr>
              <a:t> Classification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Times New Roman"/>
              <a:buChar char="–"/>
              <a:tabLst>
                <a:tab pos="75628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CAGE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Times New Roman"/>
              <a:buChar char="–"/>
              <a:tabLst>
                <a:tab pos="75628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FSC’s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Supplied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Times New Roman"/>
              <a:buChar char="–"/>
              <a:tabLst>
                <a:tab pos="756285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Weighted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Delivery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Score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05"/>
              </a:spcBef>
              <a:buFont typeface="Times New Roman"/>
              <a:buChar char="–"/>
              <a:tabLst>
                <a:tab pos="756285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Weighted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Quality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Rating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Times New Roman"/>
              <a:buChar char="–"/>
              <a:tabLst>
                <a:tab pos="756285" algn="l"/>
              </a:tabLst>
            </a:pPr>
            <a:r>
              <a:rPr sz="1800" b="1" dirty="0">
                <a:latin typeface="Times New Roman"/>
                <a:cs typeface="Times New Roman"/>
              </a:rPr>
              <a:t>Data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Classification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Date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920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1800" b="1" dirty="0">
                <a:latin typeface="Times New Roman"/>
                <a:cs typeface="Times New Roman"/>
              </a:rPr>
              <a:t>Points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Contact</a:t>
            </a:r>
            <a:endParaRPr sz="18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895"/>
              </a:spcBef>
              <a:buClr>
                <a:srgbClr val="231F20"/>
              </a:buClr>
              <a:buSzPct val="150000"/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EF3C23"/>
                </a:solidFill>
                <a:latin typeface="Times New Roman"/>
                <a:cs typeface="Times New Roman"/>
              </a:rPr>
              <a:t>Select</a:t>
            </a:r>
            <a:r>
              <a:rPr sz="1800" spc="-25" dirty="0">
                <a:solidFill>
                  <a:srgbClr val="EF3C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F3C23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EF3C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F3C23"/>
                </a:solidFill>
                <a:latin typeface="Times New Roman"/>
                <a:cs typeface="Times New Roman"/>
              </a:rPr>
              <a:t>FSC</a:t>
            </a:r>
            <a:r>
              <a:rPr sz="1800" spc="-15" dirty="0">
                <a:solidFill>
                  <a:srgbClr val="EF3C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F3C23"/>
                </a:solidFill>
                <a:latin typeface="Times New Roman"/>
                <a:cs typeface="Times New Roman"/>
              </a:rPr>
              <a:t>For</a:t>
            </a:r>
            <a:r>
              <a:rPr sz="1800" spc="10" dirty="0">
                <a:solidFill>
                  <a:srgbClr val="EF3C2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EF3C23"/>
                </a:solidFill>
                <a:latin typeface="Times New Roman"/>
                <a:cs typeface="Times New Roman"/>
              </a:rPr>
              <a:t>Detailed</a:t>
            </a:r>
            <a:r>
              <a:rPr sz="1800" spc="-125" dirty="0">
                <a:solidFill>
                  <a:srgbClr val="EF3C2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EF3C23"/>
                </a:solidFill>
                <a:latin typeface="Times New Roman"/>
                <a:cs typeface="Times New Roman"/>
              </a:rPr>
              <a:t>Report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5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Detail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23</a:t>
            </a:fld>
            <a:r>
              <a:rPr lang="en-US" dirty="0"/>
              <a:t> of 28</a:t>
            </a: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0F9210FC-A70E-1AD8-3674-2CA39C40873F}"/>
              </a:ext>
            </a:extLst>
          </p:cNvPr>
          <p:cNvGrpSpPr/>
          <p:nvPr/>
        </p:nvGrpSpPr>
        <p:grpSpPr>
          <a:xfrm>
            <a:off x="535155" y="1752600"/>
            <a:ext cx="4953635" cy="5169535"/>
            <a:chOff x="533387" y="1688592"/>
            <a:chExt cx="4953635" cy="516953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8E83D707-603E-FF4D-CB39-DAE2CCBD43A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87" y="1688592"/>
              <a:ext cx="4953012" cy="5120652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56716C9-BBE2-77B7-9F72-125F1AA0D65F}"/>
                </a:ext>
              </a:extLst>
            </p:cNvPr>
            <p:cNvSpPr/>
            <p:nvPr/>
          </p:nvSpPr>
          <p:spPr>
            <a:xfrm>
              <a:off x="1447787" y="6626364"/>
              <a:ext cx="609600" cy="231775"/>
            </a:xfrm>
            <a:custGeom>
              <a:avLst/>
              <a:gdLst/>
              <a:ahLst/>
              <a:cxnLst/>
              <a:rect l="l" t="t" r="r" b="b"/>
              <a:pathLst>
                <a:path w="609600" h="231775">
                  <a:moveTo>
                    <a:pt x="609600" y="173735"/>
                  </a:moveTo>
                  <a:lnTo>
                    <a:pt x="609600" y="57911"/>
                  </a:lnTo>
                  <a:lnTo>
                    <a:pt x="152400" y="57912"/>
                  </a:lnTo>
                  <a:lnTo>
                    <a:pt x="152400" y="0"/>
                  </a:lnTo>
                  <a:lnTo>
                    <a:pt x="0" y="115823"/>
                  </a:lnTo>
                  <a:lnTo>
                    <a:pt x="152400" y="231647"/>
                  </a:lnTo>
                  <a:lnTo>
                    <a:pt x="152400" y="173736"/>
                  </a:lnTo>
                  <a:lnTo>
                    <a:pt x="609600" y="173735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267D3570-B2AB-74EB-6280-D05784CEA372}"/>
              </a:ext>
            </a:extLst>
          </p:cNvPr>
          <p:cNvSpPr txBox="1"/>
          <p:nvPr/>
        </p:nvSpPr>
        <p:spPr>
          <a:xfrm>
            <a:off x="5640505" y="2142557"/>
            <a:ext cx="3790950" cy="413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213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1800" b="1" dirty="0">
                <a:latin typeface="Times New Roman"/>
                <a:cs typeface="Times New Roman"/>
              </a:rPr>
              <a:t>Displays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Positive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Negative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Data</a:t>
            </a:r>
            <a:endParaRPr sz="18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ts val="1650"/>
              </a:lnSpc>
              <a:buFont typeface="Times New Roman"/>
              <a:buChar char="–"/>
              <a:tabLst>
                <a:tab pos="85026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Positive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&amp;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Negative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Delivery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Records</a:t>
            </a:r>
            <a:endParaRPr sz="14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ct val="100000"/>
              </a:lnSpc>
              <a:spcBef>
                <a:spcPts val="95"/>
              </a:spcBef>
              <a:buFont typeface="Times New Roman"/>
              <a:buChar char="–"/>
              <a:tabLst>
                <a:tab pos="85026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Positive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&amp;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Negative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Quality</a:t>
            </a:r>
            <a:r>
              <a:rPr sz="1400" b="1" spc="204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Records</a:t>
            </a:r>
            <a:endParaRPr sz="1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Clr>
                <a:srgbClr val="1F285C"/>
              </a:buClr>
              <a:buFont typeface="Times New Roman"/>
              <a:buChar char="–"/>
            </a:pPr>
            <a:endParaRPr sz="14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1800" b="1" dirty="0">
                <a:latin typeface="Times New Roman"/>
                <a:cs typeface="Times New Roman"/>
              </a:rPr>
              <a:t>Displays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65" dirty="0">
                <a:latin typeface="Times New Roman"/>
                <a:cs typeface="Times New Roman"/>
              </a:rPr>
              <a:t>Various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Data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Fields</a:t>
            </a:r>
            <a:endParaRPr sz="18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ct val="100000"/>
              </a:lnSpc>
              <a:spcBef>
                <a:spcPts val="20"/>
              </a:spcBef>
              <a:buFont typeface="Times New Roman"/>
              <a:buChar char="–"/>
              <a:tabLst>
                <a:tab pos="850265" algn="l"/>
              </a:tabLst>
            </a:pPr>
            <a:r>
              <a:rPr sz="1400" b="1" spc="-35" dirty="0">
                <a:latin typeface="Times New Roman"/>
                <a:cs typeface="Times New Roman"/>
              </a:rPr>
              <a:t>Procurement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Activity</a:t>
            </a:r>
            <a:endParaRPr sz="14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ct val="100000"/>
              </a:lnSpc>
              <a:buFont typeface="Times New Roman"/>
              <a:buChar char="–"/>
              <a:tabLst>
                <a:tab pos="85026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Contract#/NSN</a:t>
            </a:r>
            <a:endParaRPr sz="14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ct val="100000"/>
              </a:lnSpc>
              <a:buFont typeface="Times New Roman"/>
              <a:buChar char="–"/>
              <a:tabLst>
                <a:tab pos="85026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Ship/Receipt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Date</a:t>
            </a:r>
            <a:endParaRPr sz="14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ct val="100000"/>
              </a:lnSpc>
              <a:buFont typeface="Times New Roman"/>
              <a:buChar char="–"/>
              <a:tabLst>
                <a:tab pos="850265" algn="l"/>
              </a:tabLst>
            </a:pPr>
            <a:r>
              <a:rPr sz="1400" b="1" spc="-20" dirty="0">
                <a:latin typeface="Times New Roman"/>
                <a:cs typeface="Times New Roman"/>
              </a:rPr>
              <a:t>Cancellation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Date</a:t>
            </a:r>
            <a:endParaRPr sz="14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ct val="100000"/>
              </a:lnSpc>
              <a:buFont typeface="Times New Roman"/>
              <a:buChar char="–"/>
              <a:tabLst>
                <a:tab pos="85026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Challenge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Code/Date</a:t>
            </a:r>
            <a:endParaRPr sz="1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10"/>
              </a:spcBef>
              <a:buClr>
                <a:srgbClr val="1F285C"/>
              </a:buClr>
              <a:buFont typeface="Times New Roman"/>
              <a:buChar char="–"/>
            </a:pPr>
            <a:endParaRPr sz="1400" dirty="0">
              <a:latin typeface="Times New Roman"/>
              <a:cs typeface="Times New Roman"/>
            </a:endParaRPr>
          </a:p>
          <a:p>
            <a:pPr marL="469265" indent="-456565">
              <a:lnSpc>
                <a:spcPts val="2130"/>
              </a:lnSpc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1800" b="1" dirty="0">
                <a:latin typeface="Times New Roman"/>
                <a:cs typeface="Times New Roman"/>
              </a:rPr>
              <a:t>Record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Challenge</a:t>
            </a:r>
            <a:endParaRPr sz="18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ts val="1650"/>
              </a:lnSpc>
              <a:buFont typeface="Times New Roman"/>
              <a:buChar char="–"/>
              <a:tabLst>
                <a:tab pos="850265" algn="l"/>
              </a:tabLst>
            </a:pPr>
            <a:r>
              <a:rPr sz="1400" b="1" dirty="0">
                <a:latin typeface="Times New Roman"/>
                <a:cs typeface="Times New Roman"/>
              </a:rPr>
              <a:t>Select</a:t>
            </a:r>
            <a:r>
              <a:rPr sz="1400" b="1" spc="-9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Record</a:t>
            </a:r>
            <a:endParaRPr sz="1400" dirty="0">
              <a:latin typeface="Times New Roman"/>
              <a:cs typeface="Times New Roman"/>
            </a:endParaRPr>
          </a:p>
          <a:p>
            <a:pPr marL="850265" lvl="1" indent="-380365">
              <a:lnSpc>
                <a:spcPts val="1645"/>
              </a:lnSpc>
              <a:spcBef>
                <a:spcPts val="100"/>
              </a:spcBef>
              <a:buFont typeface="Times New Roman"/>
              <a:buChar char="–"/>
              <a:tabLst>
                <a:tab pos="85026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Process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CDD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Challenge</a:t>
            </a:r>
            <a:endParaRPr sz="1400" dirty="0">
              <a:latin typeface="Times New Roman"/>
              <a:cs typeface="Times New Roman"/>
            </a:endParaRPr>
          </a:p>
          <a:p>
            <a:pPr marL="850900" marR="977900" lvl="1" indent="-381000">
              <a:lnSpc>
                <a:spcPct val="77100"/>
              </a:lnSpc>
              <a:spcBef>
                <a:spcPts val="345"/>
              </a:spcBef>
              <a:buFont typeface="Times New Roman"/>
              <a:buChar char="–"/>
              <a:tabLst>
                <a:tab pos="85090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Sends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Challenge</a:t>
            </a:r>
            <a:r>
              <a:rPr sz="1400" b="1" spc="-10" dirty="0">
                <a:latin typeface="Times New Roman"/>
                <a:cs typeface="Times New Roman"/>
              </a:rPr>
              <a:t> E-mail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to </a:t>
            </a:r>
            <a:r>
              <a:rPr sz="1400" b="1" spc="-20" dirty="0">
                <a:latin typeface="Times New Roman"/>
                <a:cs typeface="Times New Roman"/>
              </a:rPr>
              <a:t>Government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POC</a:t>
            </a:r>
            <a:endParaRPr sz="1400" dirty="0">
              <a:latin typeface="Times New Roman"/>
              <a:cs typeface="Times New Roman"/>
            </a:endParaRPr>
          </a:p>
          <a:p>
            <a:pPr marL="850900" marR="19050" lvl="1" indent="-381000">
              <a:lnSpc>
                <a:spcPct val="77200"/>
              </a:lnSpc>
              <a:spcBef>
                <a:spcPts val="310"/>
              </a:spcBef>
              <a:buFont typeface="Times New Roman"/>
              <a:buChar char="–"/>
              <a:tabLst>
                <a:tab pos="85090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Attach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all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supporting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documentation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to </a:t>
            </a:r>
            <a:r>
              <a:rPr sz="1400" b="1" spc="-10" dirty="0">
                <a:latin typeface="Times New Roman"/>
                <a:cs typeface="Times New Roman"/>
              </a:rPr>
              <a:t>e-</a:t>
            </a:r>
            <a:r>
              <a:rPr sz="1400" b="1" spc="-20" dirty="0">
                <a:latin typeface="Times New Roman"/>
                <a:cs typeface="Times New Roman"/>
              </a:rPr>
              <a:t>mail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52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Challenge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24</a:t>
            </a:fld>
            <a:r>
              <a:rPr lang="en-US" dirty="0"/>
              <a:t> of 28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D985C9F4-E4BA-CA69-65A5-B95A6727B8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87" y="1670304"/>
            <a:ext cx="8839212" cy="3587508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0AAB9589-5D02-6749-F582-AFC50A761E6D}"/>
              </a:ext>
            </a:extLst>
          </p:cNvPr>
          <p:cNvSpPr txBox="1"/>
          <p:nvPr/>
        </p:nvSpPr>
        <p:spPr>
          <a:xfrm>
            <a:off x="1139154" y="5380149"/>
            <a:ext cx="7337425" cy="12871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370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Enter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Message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Regarding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Challenge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320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1800" b="1" dirty="0">
                <a:latin typeface="Times New Roman"/>
                <a:cs typeface="Times New Roman"/>
              </a:rPr>
              <a:t>Select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“Send”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Send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E-</a:t>
            </a:r>
            <a:r>
              <a:rPr sz="1800" b="1" dirty="0">
                <a:latin typeface="Times New Roman"/>
                <a:cs typeface="Times New Roman"/>
              </a:rPr>
              <a:t>Mail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MUST</a:t>
            </a:r>
            <a:r>
              <a:rPr sz="1800" b="1" u="none" spc="-80" dirty="0">
                <a:latin typeface="Times New Roman"/>
                <a:cs typeface="Times New Roman"/>
              </a:rPr>
              <a:t> </a:t>
            </a:r>
            <a:r>
              <a:rPr sz="1800" b="1" u="none" dirty="0">
                <a:latin typeface="Times New Roman"/>
                <a:cs typeface="Times New Roman"/>
              </a:rPr>
              <a:t>attach</a:t>
            </a:r>
            <a:r>
              <a:rPr sz="1800" b="1" u="none" spc="-75" dirty="0">
                <a:latin typeface="Times New Roman"/>
                <a:cs typeface="Times New Roman"/>
              </a:rPr>
              <a:t> </a:t>
            </a:r>
            <a:r>
              <a:rPr sz="1800" b="1" u="none" spc="-10" dirty="0">
                <a:latin typeface="Times New Roman"/>
                <a:cs typeface="Times New Roman"/>
              </a:rPr>
              <a:t>supporting</a:t>
            </a:r>
            <a:r>
              <a:rPr sz="1800" b="1" u="none" spc="190" dirty="0">
                <a:latin typeface="Times New Roman"/>
                <a:cs typeface="Times New Roman"/>
              </a:rPr>
              <a:t> </a:t>
            </a:r>
            <a:r>
              <a:rPr sz="1800" b="1" u="none" spc="-10" dirty="0">
                <a:latin typeface="Times New Roman"/>
                <a:cs typeface="Times New Roman"/>
              </a:rPr>
              <a:t>documentation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680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1800" b="1" dirty="0">
                <a:latin typeface="Times New Roman"/>
                <a:cs typeface="Times New Roman"/>
              </a:rPr>
              <a:t>Select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“Cancel”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Cancel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Challenge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44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Documentation Needed to Support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25</a:t>
            </a:fld>
            <a:r>
              <a:rPr lang="en-US" dirty="0"/>
              <a:t> of 28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E24AE69-875F-8757-AF27-C3CB6DA9B741}"/>
              </a:ext>
            </a:extLst>
          </p:cNvPr>
          <p:cNvSpPr txBox="1"/>
          <p:nvPr/>
        </p:nvSpPr>
        <p:spPr>
          <a:xfrm>
            <a:off x="1224262" y="2029957"/>
            <a:ext cx="7527925" cy="343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33350" indent="-342900">
              <a:lnSpc>
                <a:spcPct val="100000"/>
              </a:lnSpc>
              <a:spcBef>
                <a:spcPts val="105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Email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correspondence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organization 	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contract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administrator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sz="2800" spc="-60" dirty="0">
                <a:latin typeface="Times New Roman"/>
                <a:cs typeface="Times New Roman"/>
              </a:rPr>
              <a:t>Wide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Workflow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(WAWF)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IRAPT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shipping 	</a:t>
            </a:r>
            <a:r>
              <a:rPr sz="2800" dirty="0">
                <a:latin typeface="Times New Roman"/>
                <a:cs typeface="Times New Roman"/>
              </a:rPr>
              <a:t>documents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(receiving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reports,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invoices,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DD-</a:t>
            </a:r>
            <a:r>
              <a:rPr sz="2800" spc="-10" dirty="0">
                <a:latin typeface="Times New Roman"/>
                <a:cs typeface="Times New Roman"/>
              </a:rPr>
              <a:t>250’s)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Bill 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Lading,</a:t>
            </a:r>
            <a:r>
              <a:rPr sz="2800" spc="-10" dirty="0">
                <a:latin typeface="Times New Roman"/>
                <a:cs typeface="Times New Roman"/>
              </a:rPr>
              <a:t> UPS/Fed-</a:t>
            </a:r>
            <a:r>
              <a:rPr sz="2800" dirty="0">
                <a:latin typeface="Times New Roman"/>
                <a:cs typeface="Times New Roman"/>
              </a:rPr>
              <a:t>Ex shipping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docs,</a:t>
            </a:r>
            <a:r>
              <a:rPr sz="2800" spc="-3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etc.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14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Registration In SPRS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26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D5F9086-3D81-390B-249C-1858536A1358}"/>
              </a:ext>
            </a:extLst>
          </p:cNvPr>
          <p:cNvSpPr txBox="1"/>
          <p:nvPr/>
        </p:nvSpPr>
        <p:spPr>
          <a:xfrm>
            <a:off x="1016166" y="1802056"/>
            <a:ext cx="7675245" cy="323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SzPct val="150000"/>
              <a:buFont typeface="Arial"/>
              <a:buChar char="•"/>
              <a:tabLst>
                <a:tab pos="356235" algn="l"/>
              </a:tabLst>
            </a:pPr>
            <a:r>
              <a:rPr sz="2800" spc="-135" dirty="0">
                <a:latin typeface="Times New Roman"/>
                <a:cs typeface="Times New Roman"/>
              </a:rPr>
              <a:t>Your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name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appear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System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Award 	</a:t>
            </a:r>
            <a:r>
              <a:rPr sz="2800" dirty="0">
                <a:latin typeface="Times New Roman"/>
                <a:cs typeface="Times New Roman"/>
              </a:rPr>
              <a:t>Management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(SAM)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past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point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	</a:t>
            </a:r>
            <a:r>
              <a:rPr sz="2800" dirty="0">
                <a:latin typeface="Times New Roman"/>
                <a:cs typeface="Times New Roman"/>
              </a:rPr>
              <a:t>contact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company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order 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SPRS 	</a:t>
            </a:r>
            <a:r>
              <a:rPr sz="2800" dirty="0">
                <a:latin typeface="Times New Roman"/>
                <a:cs typeface="Times New Roman"/>
              </a:rPr>
              <a:t>recognize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email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address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automatically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when 	</a:t>
            </a:r>
            <a:r>
              <a:rPr sz="2800" dirty="0">
                <a:latin typeface="Times New Roman"/>
                <a:cs typeface="Times New Roman"/>
              </a:rPr>
              <a:t>processing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challenge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requests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800" spc="-170" dirty="0">
                <a:latin typeface="Times New Roman"/>
                <a:cs typeface="Times New Roman"/>
              </a:rPr>
              <a:t>You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access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chemeClr val="accent1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www.sam.gov</a:t>
            </a:r>
            <a:endParaRPr sz="28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560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Team Points of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27</a:t>
            </a:fld>
            <a:r>
              <a:rPr lang="en-US" dirty="0"/>
              <a:t> of 28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507152-2F7E-2391-6084-733441C0CEA8}"/>
              </a:ext>
            </a:extLst>
          </p:cNvPr>
          <p:cNvSpPr txBox="1">
            <a:spLocks/>
          </p:cNvSpPr>
          <p:nvPr/>
        </p:nvSpPr>
        <p:spPr>
          <a:xfrm>
            <a:off x="1225297" y="1676529"/>
            <a:ext cx="3659996" cy="4509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025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Administrators</a:t>
            </a:r>
          </a:p>
          <a:p>
            <a:pPr marL="48895" marR="5080" indent="-18415">
              <a:lnSpc>
                <a:spcPct val="100000"/>
              </a:lnSpc>
              <a:spcBef>
                <a:spcPts val="2915"/>
              </a:spcBef>
              <a:tabLst>
                <a:tab pos="792480" algn="l"/>
              </a:tabLst>
            </a:pPr>
            <a:r>
              <a:rPr lang="en-US" sz="2400" spc="-25" dirty="0"/>
              <a:t>DLA</a:t>
            </a:r>
            <a:r>
              <a:rPr lang="en-US" sz="2400" dirty="0"/>
              <a:t>	Land</a:t>
            </a:r>
            <a:r>
              <a:rPr lang="en-US" sz="2400" spc="-35" dirty="0"/>
              <a:t> </a:t>
            </a:r>
            <a:r>
              <a:rPr lang="en-US" sz="2400" dirty="0"/>
              <a:t>and</a:t>
            </a:r>
            <a:r>
              <a:rPr lang="en-US" sz="2400" spc="-65" dirty="0"/>
              <a:t> </a:t>
            </a:r>
            <a:r>
              <a:rPr lang="en-US" sz="2400" spc="-10" dirty="0"/>
              <a:t>Maritime </a:t>
            </a:r>
            <a:r>
              <a:rPr lang="en-US" sz="2400" u="heavy" spc="-10" dirty="0">
                <a:solidFill>
                  <a:srgbClr val="2764B0"/>
                </a:solidFill>
                <a:uFill>
                  <a:solidFill>
                    <a:srgbClr val="2764AF"/>
                  </a:solidFill>
                </a:uFill>
                <a:hlinkClick r:id="rId2"/>
              </a:rPr>
              <a:t>LMPPIRS@dla.mil</a:t>
            </a:r>
            <a:endParaRPr lang="en-US" sz="2400" dirty="0"/>
          </a:p>
          <a:p>
            <a:pPr marL="48895" marR="273685">
              <a:lnSpc>
                <a:spcPct val="112500"/>
              </a:lnSpc>
              <a:spcBef>
                <a:spcPts val="2260"/>
              </a:spcBef>
            </a:pPr>
            <a:r>
              <a:rPr lang="en-US" sz="2400" dirty="0"/>
              <a:t>Kevin</a:t>
            </a:r>
            <a:r>
              <a:rPr lang="en-US" sz="2400" spc="-100" dirty="0"/>
              <a:t> </a:t>
            </a:r>
            <a:r>
              <a:rPr lang="en-US" sz="2400" spc="-135" dirty="0"/>
              <a:t>T.</a:t>
            </a:r>
            <a:r>
              <a:rPr lang="en-US" sz="2400" spc="-170" dirty="0"/>
              <a:t> </a:t>
            </a:r>
            <a:r>
              <a:rPr lang="en-US" sz="2400" spc="-10" dirty="0"/>
              <a:t>Devers </a:t>
            </a:r>
            <a:r>
              <a:rPr lang="en-US" sz="2400" u="heavy" spc="-10" dirty="0">
                <a:solidFill>
                  <a:srgbClr val="2764B0"/>
                </a:solidFill>
                <a:uFill>
                  <a:solidFill>
                    <a:srgbClr val="2764AF"/>
                  </a:solidFill>
                </a:uFill>
                <a:hlinkClick r:id="rId3"/>
              </a:rPr>
              <a:t>Kevin.Devers@dla.mil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lang="en-US" sz="2400" dirty="0"/>
          </a:p>
          <a:p>
            <a:pPr marL="12700" marR="362585">
              <a:lnSpc>
                <a:spcPct val="112100"/>
              </a:lnSpc>
            </a:pPr>
            <a:r>
              <a:rPr lang="en-US" spc="-10" dirty="0"/>
              <a:t>Administrators </a:t>
            </a:r>
            <a:r>
              <a:rPr lang="en-US" sz="2400" spc="-10" dirty="0"/>
              <a:t>DLA Aviation </a:t>
            </a:r>
            <a:r>
              <a:rPr lang="en-US" sz="2400" u="heavy" spc="-10" dirty="0">
                <a:solidFill>
                  <a:srgbClr val="2764B0"/>
                </a:solidFill>
                <a:uFill>
                  <a:solidFill>
                    <a:srgbClr val="2764AF"/>
                  </a:solidFill>
                </a:uFill>
                <a:hlinkClick r:id="rId4"/>
              </a:rPr>
              <a:t>DSCRPPIRS@dla.mil</a:t>
            </a:r>
            <a:endParaRPr lang="en-US" sz="240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1EE278F-3C06-4DF9-C05F-2489CA52FAF9}"/>
              </a:ext>
            </a:extLst>
          </p:cNvPr>
          <p:cNvSpPr txBox="1">
            <a:spLocks/>
          </p:cNvSpPr>
          <p:nvPr/>
        </p:nvSpPr>
        <p:spPr>
          <a:xfrm>
            <a:off x="5753600" y="1716796"/>
            <a:ext cx="3247143" cy="4428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5"/>
              <a:t>Telephone</a:t>
            </a:r>
            <a:r>
              <a:rPr lang="en-US" spc="-195"/>
              <a:t> </a:t>
            </a:r>
            <a:r>
              <a:rPr lang="en-US" spc="-50"/>
              <a:t>#</a:t>
            </a:r>
          </a:p>
          <a:p>
            <a:pPr marL="155575" marR="78105" indent="-88900">
              <a:lnSpc>
                <a:spcPts val="9020"/>
              </a:lnSpc>
              <a:spcBef>
                <a:spcPts val="980"/>
              </a:spcBef>
            </a:pPr>
            <a:r>
              <a:rPr lang="en-US" sz="2400"/>
              <a:t>Monitored</a:t>
            </a:r>
            <a:r>
              <a:rPr lang="en-US" sz="2400" spc="-120"/>
              <a:t> </a:t>
            </a:r>
            <a:r>
              <a:rPr lang="en-US" sz="2400" spc="-10"/>
              <a:t>Mailbox </a:t>
            </a:r>
            <a:r>
              <a:rPr lang="en-US" sz="2400"/>
              <a:t>(614)</a:t>
            </a:r>
            <a:r>
              <a:rPr lang="en-US" sz="2400" spc="-114"/>
              <a:t> </a:t>
            </a:r>
            <a:r>
              <a:rPr lang="en-US" sz="2400" spc="-10"/>
              <a:t>692-</a:t>
            </a:r>
            <a:r>
              <a:rPr lang="en-US" sz="2400" spc="-20"/>
              <a:t>8480</a:t>
            </a:r>
            <a:endParaRPr lang="en-US" sz="2400"/>
          </a:p>
          <a:p>
            <a:pPr>
              <a:lnSpc>
                <a:spcPct val="100000"/>
              </a:lnSpc>
              <a:spcBef>
                <a:spcPts val="2145"/>
              </a:spcBef>
            </a:pPr>
            <a:endParaRPr lang="en-US" sz="2400"/>
          </a:p>
          <a:p>
            <a:pPr marL="143510" marR="5080" indent="112395">
              <a:lnSpc>
                <a:spcPct val="104200"/>
              </a:lnSpc>
            </a:pPr>
            <a:r>
              <a:rPr lang="en-US" sz="2400"/>
              <a:t>Email</a:t>
            </a:r>
            <a:r>
              <a:rPr lang="en-US" sz="2400" spc="-65"/>
              <a:t> </a:t>
            </a:r>
            <a:r>
              <a:rPr lang="en-US" sz="2400" spc="-10"/>
              <a:t>Preferred </a:t>
            </a:r>
            <a:r>
              <a:rPr lang="en-US" sz="2400"/>
              <a:t>Monitored</a:t>
            </a:r>
            <a:r>
              <a:rPr lang="en-US" sz="2400" spc="-140"/>
              <a:t> </a:t>
            </a:r>
            <a:r>
              <a:rPr lang="en-US" sz="2400" spc="-10"/>
              <a:t>Mailbox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84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Team Points of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28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D3D9CA0-5618-A111-0D0E-048C31AEFCB9}"/>
              </a:ext>
            </a:extLst>
          </p:cNvPr>
          <p:cNvSpPr txBox="1"/>
          <p:nvPr/>
        </p:nvSpPr>
        <p:spPr>
          <a:xfrm>
            <a:off x="1352858" y="1683774"/>
            <a:ext cx="21666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Administrators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CBD0A44-DCBA-448F-6FB9-4C0DBFF5DCDA}"/>
              </a:ext>
            </a:extLst>
          </p:cNvPr>
          <p:cNvSpPr txBox="1"/>
          <p:nvPr/>
        </p:nvSpPr>
        <p:spPr>
          <a:xfrm>
            <a:off x="1002283" y="2596901"/>
            <a:ext cx="3241040" cy="166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marR="441325">
              <a:lnSpc>
                <a:spcPts val="3000"/>
              </a:lnSpc>
              <a:spcBef>
                <a:spcPts val="100"/>
              </a:spcBef>
            </a:pPr>
            <a:r>
              <a:rPr sz="2400" spc="-55" dirty="0">
                <a:solidFill>
                  <a:srgbClr val="231F20"/>
                </a:solidFill>
                <a:latin typeface="Times New Roman"/>
                <a:cs typeface="Times New Roman"/>
              </a:rPr>
              <a:t>DLA</a:t>
            </a:r>
            <a:r>
              <a:rPr sz="2400" spc="-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31F20"/>
                </a:solidFill>
                <a:latin typeface="Times New Roman"/>
                <a:cs typeface="Times New Roman"/>
              </a:rPr>
              <a:t>Troop</a:t>
            </a:r>
            <a:r>
              <a:rPr sz="2400" spc="-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Times New Roman"/>
                <a:cs typeface="Times New Roman"/>
              </a:rPr>
              <a:t>Support </a:t>
            </a:r>
            <a:r>
              <a:rPr sz="2400" u="heavy" spc="-45" dirty="0">
                <a:solidFill>
                  <a:srgbClr val="2764B0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2"/>
              </a:rPr>
              <a:t>DSCPABVS@dla.mil</a:t>
            </a:r>
            <a:endParaRPr sz="2400" dirty="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231F20"/>
                </a:solidFill>
                <a:latin typeface="Times New Roman"/>
                <a:cs typeface="Times New Roman"/>
              </a:rPr>
              <a:t>Tim</a:t>
            </a:r>
            <a:r>
              <a:rPr sz="2400" spc="-3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Times New Roman"/>
                <a:cs typeface="Times New Roman"/>
              </a:rPr>
              <a:t>Atwell</a:t>
            </a:r>
            <a:endParaRPr sz="2400" dirty="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spcBef>
                <a:spcPts val="95"/>
              </a:spcBef>
              <a:buClr>
                <a:srgbClr val="2764AF"/>
              </a:buClr>
              <a:buFont typeface="Arial"/>
              <a:buChar char="•"/>
              <a:tabLst>
                <a:tab pos="240029" algn="l"/>
              </a:tabLst>
            </a:pPr>
            <a:r>
              <a:rPr sz="2400" u="heavy" spc="-40" dirty="0">
                <a:solidFill>
                  <a:srgbClr val="2764B0"/>
                </a:solidFill>
                <a:uFill>
                  <a:solidFill>
                    <a:srgbClr val="2764AF"/>
                  </a:solidFill>
                </a:uFill>
                <a:latin typeface="Times New Roman"/>
                <a:cs typeface="Times New Roman"/>
                <a:hlinkClick r:id="rId3"/>
              </a:rPr>
              <a:t>Timothy.Atwell@dla.mil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5911EA4-BE56-937D-1BA0-35A9CAE27E05}"/>
              </a:ext>
            </a:extLst>
          </p:cNvPr>
          <p:cNvSpPr txBox="1"/>
          <p:nvPr/>
        </p:nvSpPr>
        <p:spPr>
          <a:xfrm>
            <a:off x="1008362" y="4814196"/>
            <a:ext cx="8183880" cy="16503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-635">
              <a:lnSpc>
                <a:spcPts val="2500"/>
              </a:lnSpc>
              <a:spcBef>
                <a:spcPts val="500"/>
              </a:spcBef>
            </a:pP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sz="24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emails</a:t>
            </a:r>
            <a:r>
              <a:rPr sz="2400" b="1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2400" b="1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24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2400" b="1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sz="2400" b="1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2400" b="1" spc="-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31F20"/>
                </a:solidFill>
                <a:latin typeface="Times New Roman"/>
                <a:cs typeface="Times New Roman"/>
              </a:rPr>
              <a:t>questions</a:t>
            </a:r>
            <a:r>
              <a:rPr sz="2400" b="1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ONLY</a:t>
            </a:r>
            <a:r>
              <a:rPr sz="2400" b="1" u="none" spc="-2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2400" b="1" u="none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400" b="1" u="none" spc="-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2400" b="1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25" dirty="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sz="2400" b="1" u="none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2400" b="1" u="none" spc="-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challenging</a:t>
            </a:r>
            <a:r>
              <a:rPr sz="2400" b="1" u="none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2400" b="1" u="none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dirty="0">
                <a:solidFill>
                  <a:srgbClr val="231F20"/>
                </a:solidFill>
                <a:latin typeface="Times New Roman"/>
                <a:cs typeface="Times New Roman"/>
              </a:rPr>
              <a:t>SPRS</a:t>
            </a:r>
            <a:r>
              <a:rPr sz="2400" b="1" u="none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10" dirty="0">
                <a:solidFill>
                  <a:srgbClr val="231F20"/>
                </a:solidFill>
                <a:latin typeface="Times New Roman"/>
                <a:cs typeface="Times New Roman"/>
              </a:rPr>
              <a:t>performance</a:t>
            </a:r>
            <a:r>
              <a:rPr sz="2400" b="1" u="none" spc="-1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b="1" u="none" spc="-20" dirty="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39420">
              <a:lnSpc>
                <a:spcPct val="100000"/>
              </a:lnSpc>
            </a:pP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Challenges</a:t>
            </a:r>
            <a:r>
              <a:rPr sz="2400" b="1" i="1" u="heavy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MUST</a:t>
            </a:r>
            <a:r>
              <a:rPr sz="2400" b="1" i="1" u="heavy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400" b="1" i="1" u="heavy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initiated</a:t>
            </a:r>
            <a:r>
              <a:rPr sz="2400" b="1" i="1" u="heavy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through</a:t>
            </a:r>
            <a:r>
              <a:rPr sz="2400" b="1" i="1" u="heavy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i="1" u="heavy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SPRS</a:t>
            </a:r>
            <a:r>
              <a:rPr sz="2400" b="1" i="1" u="heavy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website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028E5F-2D5B-9298-650F-744F0F682813}"/>
              </a:ext>
            </a:extLst>
          </p:cNvPr>
          <p:cNvSpPr txBox="1"/>
          <p:nvPr/>
        </p:nvSpPr>
        <p:spPr>
          <a:xfrm>
            <a:off x="5602086" y="1675896"/>
            <a:ext cx="17246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Telephone</a:t>
            </a:r>
            <a:r>
              <a:rPr sz="2800" u="heavy" spc="-1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#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110CAC53-70BF-BD5A-89BA-E9FDDB962981}"/>
              </a:ext>
            </a:extLst>
          </p:cNvPr>
          <p:cNvSpPr txBox="1"/>
          <p:nvPr/>
        </p:nvSpPr>
        <p:spPr>
          <a:xfrm>
            <a:off x="5259821" y="2992634"/>
            <a:ext cx="240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Times New Roman"/>
                <a:cs typeface="Times New Roman"/>
              </a:rPr>
              <a:t>Monitored</a:t>
            </a:r>
            <a:r>
              <a:rPr sz="2400" spc="-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Times New Roman"/>
                <a:cs typeface="Times New Roman"/>
              </a:rPr>
              <a:t>Mailbox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40126857-58AC-181E-B6A3-1660606EAB85}"/>
              </a:ext>
            </a:extLst>
          </p:cNvPr>
          <p:cNvSpPr txBox="1"/>
          <p:nvPr/>
        </p:nvSpPr>
        <p:spPr>
          <a:xfrm>
            <a:off x="5351762" y="3872364"/>
            <a:ext cx="2116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(215)</a:t>
            </a:r>
            <a:r>
              <a:rPr sz="2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Arial"/>
                <a:cs typeface="Arial"/>
              </a:rPr>
              <a:t>737-7844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97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3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D195A5B-9AD2-C6CE-C7FD-FF50247BDF39}"/>
              </a:ext>
            </a:extLst>
          </p:cNvPr>
          <p:cNvSpPr txBox="1">
            <a:spLocks/>
          </p:cNvSpPr>
          <p:nvPr/>
        </p:nvSpPr>
        <p:spPr>
          <a:xfrm>
            <a:off x="1273827" y="2068109"/>
            <a:ext cx="7510744" cy="389196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" marR="5080" indent="-6350">
              <a:lnSpc>
                <a:spcPct val="100200"/>
              </a:lnSpc>
              <a:spcBef>
                <a:spcPts val="85"/>
              </a:spcBef>
            </a:pPr>
            <a:r>
              <a:rPr lang="en-US" sz="3200" dirty="0"/>
              <a:t>“</a:t>
            </a:r>
            <a:r>
              <a:rPr lang="en-US" dirty="0"/>
              <a:t>Best</a:t>
            </a:r>
            <a:r>
              <a:rPr lang="en-US" spc="-10" dirty="0"/>
              <a:t> </a:t>
            </a:r>
            <a:r>
              <a:rPr lang="en-US" dirty="0"/>
              <a:t>value</a:t>
            </a:r>
            <a:r>
              <a:rPr lang="en-US" spc="-25" dirty="0"/>
              <a:t> </a:t>
            </a:r>
            <a:r>
              <a:rPr lang="en-US" dirty="0"/>
              <a:t>buying</a:t>
            </a:r>
            <a:r>
              <a:rPr lang="en-US" spc="-30" dirty="0"/>
              <a:t> </a:t>
            </a:r>
            <a:r>
              <a:rPr lang="en-US" dirty="0"/>
              <a:t>procedures”</a:t>
            </a:r>
            <a:r>
              <a:rPr lang="en-US" spc="-80" dirty="0"/>
              <a:t> </a:t>
            </a:r>
            <a:r>
              <a:rPr lang="en-US" dirty="0"/>
              <a:t>encourage</a:t>
            </a:r>
            <a:r>
              <a:rPr lang="en-US" spc="-25" dirty="0"/>
              <a:t> </a:t>
            </a:r>
            <a:r>
              <a:rPr lang="en-US" spc="-10" dirty="0"/>
              <a:t>award </a:t>
            </a:r>
            <a:r>
              <a:rPr lang="en-US" dirty="0"/>
              <a:t>decisions</a:t>
            </a:r>
            <a:r>
              <a:rPr lang="en-US" spc="-20" dirty="0"/>
              <a:t> </a:t>
            </a:r>
            <a:r>
              <a:rPr lang="en-US" dirty="0"/>
              <a:t>on</a:t>
            </a:r>
            <a:r>
              <a:rPr lang="en-US" spc="-70" dirty="0"/>
              <a:t> </a:t>
            </a:r>
            <a:r>
              <a:rPr lang="en-US" dirty="0"/>
              <a:t>the</a:t>
            </a:r>
            <a:r>
              <a:rPr lang="en-US" spc="-20" dirty="0"/>
              <a:t> </a:t>
            </a:r>
            <a:r>
              <a:rPr lang="en-US" dirty="0"/>
              <a:t>basis</a:t>
            </a:r>
            <a:r>
              <a:rPr lang="en-US" spc="-45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a</a:t>
            </a:r>
            <a:r>
              <a:rPr lang="en-US" spc="-20" dirty="0"/>
              <a:t> </a:t>
            </a:r>
            <a:r>
              <a:rPr lang="en-US" dirty="0"/>
              <a:t>business</a:t>
            </a:r>
            <a:r>
              <a:rPr lang="en-US" spc="-90" dirty="0"/>
              <a:t> </a:t>
            </a:r>
            <a:r>
              <a:rPr lang="en-US" dirty="0"/>
              <a:t>judgment</a:t>
            </a:r>
            <a:r>
              <a:rPr lang="en-US" spc="-15" dirty="0"/>
              <a:t> </a:t>
            </a:r>
            <a:r>
              <a:rPr lang="en-US" spc="-25" dirty="0"/>
              <a:t>and </a:t>
            </a:r>
            <a:r>
              <a:rPr lang="en-US" dirty="0"/>
              <a:t>recognize</a:t>
            </a:r>
            <a:r>
              <a:rPr lang="en-US" spc="-35" dirty="0"/>
              <a:t> </a:t>
            </a:r>
            <a:r>
              <a:rPr lang="en-US" dirty="0"/>
              <a:t>that</a:t>
            </a:r>
            <a:r>
              <a:rPr lang="en-US" spc="-10" dirty="0"/>
              <a:t> </a:t>
            </a:r>
            <a:r>
              <a:rPr lang="en-US" dirty="0"/>
              <a:t>an</a:t>
            </a:r>
            <a:r>
              <a:rPr lang="en-US" spc="-10" dirty="0"/>
              <a:t> </a:t>
            </a:r>
            <a:r>
              <a:rPr lang="en-US" dirty="0"/>
              <a:t>award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0" dirty="0"/>
              <a:t> </a:t>
            </a:r>
            <a:r>
              <a:rPr lang="en-US" dirty="0"/>
              <a:t>other</a:t>
            </a:r>
            <a:r>
              <a:rPr lang="en-US" spc="-10" dirty="0"/>
              <a:t> </a:t>
            </a:r>
            <a:r>
              <a:rPr lang="en-US" dirty="0"/>
              <a:t>than</a:t>
            </a:r>
            <a:r>
              <a:rPr lang="en-US" spc="-10" dirty="0"/>
              <a:t> </a:t>
            </a:r>
            <a:r>
              <a:rPr lang="en-US" dirty="0"/>
              <a:t>the</a:t>
            </a:r>
            <a:r>
              <a:rPr lang="en-US" spc="-10" dirty="0"/>
              <a:t> low offeror </a:t>
            </a:r>
            <a:r>
              <a:rPr lang="en-US" dirty="0"/>
              <a:t>may</a:t>
            </a:r>
            <a:r>
              <a:rPr lang="en-US" spc="-5" dirty="0"/>
              <a:t> </a:t>
            </a:r>
            <a:r>
              <a:rPr lang="en-US" dirty="0"/>
              <a:t>represent</a:t>
            </a:r>
            <a:r>
              <a:rPr lang="en-US" spc="-85" dirty="0"/>
              <a:t> </a:t>
            </a:r>
            <a:r>
              <a:rPr lang="en-US" dirty="0"/>
              <a:t>overall</a:t>
            </a:r>
            <a:r>
              <a:rPr lang="en-US" spc="-20" dirty="0"/>
              <a:t> </a:t>
            </a:r>
            <a:r>
              <a:rPr lang="en-US" dirty="0"/>
              <a:t>best</a:t>
            </a:r>
            <a:r>
              <a:rPr lang="en-US" spc="-65" dirty="0"/>
              <a:t> </a:t>
            </a:r>
            <a:r>
              <a:rPr lang="en-US" dirty="0"/>
              <a:t>value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25" dirty="0"/>
              <a:t> </a:t>
            </a:r>
            <a:r>
              <a:rPr lang="en-US" dirty="0"/>
              <a:t>the</a:t>
            </a:r>
            <a:r>
              <a:rPr lang="en-US" spc="-260" dirty="0"/>
              <a:t> </a:t>
            </a:r>
            <a:r>
              <a:rPr lang="en-US" spc="-10" dirty="0"/>
              <a:t>Government</a:t>
            </a:r>
            <a:endParaRPr lang="en-US" sz="3200" dirty="0"/>
          </a:p>
          <a:p>
            <a:pPr marL="18415">
              <a:lnSpc>
                <a:spcPct val="100000"/>
              </a:lnSpc>
              <a:spcBef>
                <a:spcPts val="1625"/>
              </a:spcBef>
            </a:pPr>
            <a:endParaRPr lang="en-US" sz="3200" dirty="0"/>
          </a:p>
          <a:p>
            <a:pPr marL="36195" marR="183515">
              <a:lnSpc>
                <a:spcPct val="100000"/>
              </a:lnSpc>
            </a:pPr>
            <a:r>
              <a:rPr lang="en-US" dirty="0"/>
              <a:t>*No</a:t>
            </a:r>
            <a:r>
              <a:rPr lang="en-US" spc="-15" dirty="0"/>
              <a:t> </a:t>
            </a:r>
            <a:r>
              <a:rPr lang="en-US" dirty="0"/>
              <a:t>longer</a:t>
            </a:r>
            <a:r>
              <a:rPr lang="en-US" spc="15" dirty="0"/>
              <a:t> </a:t>
            </a:r>
            <a:r>
              <a:rPr lang="en-US" dirty="0"/>
              <a:t>operating</a:t>
            </a:r>
            <a:r>
              <a:rPr lang="en-US" spc="-35" dirty="0"/>
              <a:t> </a:t>
            </a:r>
            <a:r>
              <a:rPr lang="en-US" dirty="0"/>
              <a:t>solely</a:t>
            </a:r>
            <a:r>
              <a:rPr lang="en-US" spc="-80" dirty="0"/>
              <a:t> </a:t>
            </a:r>
            <a:r>
              <a:rPr lang="en-US" dirty="0"/>
              <a:t>on</a:t>
            </a:r>
            <a:r>
              <a:rPr lang="en-US" spc="15" dirty="0"/>
              <a:t> </a:t>
            </a:r>
            <a:r>
              <a:rPr lang="en-US" dirty="0"/>
              <a:t>the</a:t>
            </a:r>
            <a:r>
              <a:rPr lang="en-US" spc="-10" dirty="0"/>
              <a:t> </a:t>
            </a:r>
            <a:r>
              <a:rPr lang="en-US" dirty="0"/>
              <a:t>basis</a:t>
            </a:r>
            <a:r>
              <a:rPr lang="en-US" spc="-35" dirty="0"/>
              <a:t> </a:t>
            </a:r>
            <a:r>
              <a:rPr lang="en-US" dirty="0"/>
              <a:t>of</a:t>
            </a:r>
            <a:r>
              <a:rPr lang="en-US" spc="-335" dirty="0"/>
              <a:t> </a:t>
            </a:r>
            <a:r>
              <a:rPr lang="en-US" spc="-10" dirty="0"/>
              <a:t>“lowest </a:t>
            </a:r>
            <a:r>
              <a:rPr lang="en-US" dirty="0"/>
              <a:t>bid</a:t>
            </a:r>
            <a:r>
              <a:rPr lang="en-US" spc="-10" dirty="0"/>
              <a:t> </a:t>
            </a:r>
            <a:r>
              <a:rPr lang="en-US" dirty="0"/>
              <a:t>most</a:t>
            </a:r>
            <a:r>
              <a:rPr lang="en-US" spc="-45" dirty="0"/>
              <a:t> </a:t>
            </a:r>
            <a:r>
              <a:rPr lang="en-US" dirty="0"/>
              <a:t>technically</a:t>
            </a:r>
            <a:r>
              <a:rPr lang="en-US" spc="-85" dirty="0"/>
              <a:t> </a:t>
            </a:r>
            <a:r>
              <a:rPr lang="en-US" dirty="0"/>
              <a:t>acceptable</a:t>
            </a:r>
            <a:r>
              <a:rPr lang="en-US" spc="-315" dirty="0"/>
              <a:t> </a:t>
            </a:r>
            <a:r>
              <a:rPr lang="en-US" spc="-10" dirty="0"/>
              <a:t>offer”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8BDE4E-E283-FB9B-F7F7-EE95D91B4D4D}"/>
              </a:ext>
            </a:extLst>
          </p:cNvPr>
          <p:cNvSpPr txBox="1">
            <a:spLocks/>
          </p:cNvSpPr>
          <p:nvPr/>
        </p:nvSpPr>
        <p:spPr>
          <a:xfrm>
            <a:off x="2588568" y="465876"/>
            <a:ext cx="7612380" cy="427039"/>
          </a:xfrm>
          <a:prstGeom prst="rect">
            <a:avLst/>
          </a:prstGeom>
        </p:spPr>
        <p:txBody>
          <a:bodyPr/>
          <a:lstStyle>
            <a:lvl1pPr algn="r" defTabSz="10363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C9AD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1">
                <a:latin typeface="Raleway Black" pitchFamily="2" charset="0"/>
              </a:rPr>
              <a:t>Best Value Award Determination</a:t>
            </a:r>
            <a:endParaRPr lang="en-US" sz="3200" b="0" i="1" dirty="0">
              <a:latin typeface="Raleway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PPIRS-SR NG Sunset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4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ACE97F7-983B-651D-5D31-CCC1E8168EAC}"/>
              </a:ext>
            </a:extLst>
          </p:cNvPr>
          <p:cNvSpPr txBox="1"/>
          <p:nvPr/>
        </p:nvSpPr>
        <p:spPr>
          <a:xfrm>
            <a:off x="1210546" y="2226451"/>
            <a:ext cx="7543165" cy="3319498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6870" marR="328295" indent="-344805">
              <a:lnSpc>
                <a:spcPts val="2810"/>
              </a:lnSpc>
              <a:spcBef>
                <a:spcPts val="445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2600" spc="-185" dirty="0">
                <a:latin typeface="Times New Roman"/>
                <a:cs typeface="Times New Roman"/>
              </a:rPr>
              <a:t>DLA’s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past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performance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program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Past </a:t>
            </a:r>
            <a:r>
              <a:rPr sz="2600" spc="-10" dirty="0">
                <a:latin typeface="Times New Roman"/>
                <a:cs typeface="Times New Roman"/>
              </a:rPr>
              <a:t>Performance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Information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Retrieval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System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(PPIRS)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5"/>
              </a:spcBef>
              <a:buClr>
                <a:srgbClr val="1F285C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278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2600" spc="-200" dirty="0">
                <a:latin typeface="Times New Roman"/>
                <a:cs typeface="Times New Roman"/>
              </a:rPr>
              <a:t>We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have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transitioned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Supplier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Performance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Risk </a:t>
            </a:r>
            <a:r>
              <a:rPr sz="2600" spc="-10" dirty="0">
                <a:latin typeface="Times New Roman"/>
                <a:cs typeface="Times New Roman"/>
              </a:rPr>
              <a:t>System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(SPRS)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effective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28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January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2018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  <a:buClr>
                <a:srgbClr val="1F285C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6870" marR="792480" indent="-344805">
              <a:lnSpc>
                <a:spcPts val="2810"/>
              </a:lnSpc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2600" dirty="0">
                <a:latin typeface="Times New Roman"/>
                <a:cs typeface="Times New Roman"/>
              </a:rPr>
              <a:t>SPRS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(pronounced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“Spurs”)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Department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Defense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(DoD)</a:t>
            </a:r>
            <a:endParaRPr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4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What</a:t>
            </a:r>
            <a:r>
              <a:rPr lang="en-US" sz="3200" i="1" dirty="0">
                <a:latin typeface="Raleway Black" pitchFamily="2" charset="0"/>
              </a:rPr>
              <a:t> is SPRS?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5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8AA0451-7BB4-88B4-D5FD-07A516EF210F}"/>
              </a:ext>
            </a:extLst>
          </p:cNvPr>
          <p:cNvSpPr txBox="1"/>
          <p:nvPr/>
        </p:nvSpPr>
        <p:spPr>
          <a:xfrm>
            <a:off x="1394950" y="2505586"/>
            <a:ext cx="7334884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SzPct val="150000"/>
              <a:buFont typeface="Arial"/>
              <a:buChar char="•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SPRS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web-</a:t>
            </a:r>
            <a:r>
              <a:rPr sz="2800" dirty="0">
                <a:latin typeface="Times New Roman"/>
                <a:cs typeface="Times New Roman"/>
              </a:rPr>
              <a:t>enabled,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Federal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enterprise-</a:t>
            </a:r>
            <a:r>
              <a:rPr sz="2800" spc="-20" dirty="0">
                <a:latin typeface="Times New Roman"/>
                <a:cs typeface="Times New Roman"/>
              </a:rPr>
              <a:t>wide 	</a:t>
            </a:r>
            <a:r>
              <a:rPr sz="2800" dirty="0">
                <a:latin typeface="Times New Roman"/>
                <a:cs typeface="Times New Roman"/>
              </a:rPr>
              <a:t>application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timely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pertinent 	</a:t>
            </a:r>
            <a:r>
              <a:rPr sz="2800" dirty="0">
                <a:latin typeface="Times New Roman"/>
                <a:cs typeface="Times New Roman"/>
              </a:rPr>
              <a:t>contractor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past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25" dirty="0">
                <a:latin typeface="Times New Roman"/>
                <a:cs typeface="Times New Roman"/>
              </a:rPr>
              <a:t>the 	</a:t>
            </a:r>
            <a:r>
              <a:rPr sz="2800" dirty="0">
                <a:latin typeface="Times New Roman"/>
                <a:cs typeface="Times New Roman"/>
              </a:rPr>
              <a:t>Department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Defense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Federal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acquisition 	</a:t>
            </a:r>
            <a:r>
              <a:rPr sz="2800" dirty="0">
                <a:latin typeface="Times New Roman"/>
                <a:cs typeface="Times New Roman"/>
              </a:rPr>
              <a:t>community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 use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making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competitive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source 	</a:t>
            </a:r>
            <a:r>
              <a:rPr sz="2800" dirty="0">
                <a:latin typeface="Times New Roman"/>
                <a:cs typeface="Times New Roman"/>
              </a:rPr>
              <a:t>selection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decisions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What</a:t>
            </a:r>
            <a:r>
              <a:rPr lang="en-US" sz="3200" i="1" dirty="0">
                <a:latin typeface="Raleway Black" pitchFamily="2" charset="0"/>
              </a:rPr>
              <a:t> is SPRS?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6 of 28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7BE6D2A-EA68-BC3D-818C-FD7ED1C27441}"/>
              </a:ext>
            </a:extLst>
          </p:cNvPr>
          <p:cNvSpPr txBox="1"/>
          <p:nvPr/>
        </p:nvSpPr>
        <p:spPr>
          <a:xfrm>
            <a:off x="1303243" y="1900875"/>
            <a:ext cx="7650480" cy="42500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 marR="121285" indent="-457200">
              <a:lnSpc>
                <a:spcPct val="80000"/>
              </a:lnSpc>
              <a:spcBef>
                <a:spcPts val="780"/>
              </a:spcBef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SPRS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Federal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repository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for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contractor </a:t>
            </a:r>
            <a:r>
              <a:rPr sz="2800" dirty="0">
                <a:latin typeface="Times New Roman"/>
                <a:cs typeface="Times New Roman"/>
              </a:rPr>
              <a:t>past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information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marR="932180" indent="-457200">
              <a:lnSpc>
                <a:spcPct val="80000"/>
              </a:lnSpc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System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owned &amp; maintained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Navy </a:t>
            </a:r>
            <a:r>
              <a:rPr sz="2800" dirty="0">
                <a:latin typeface="Times New Roman"/>
                <a:cs typeface="Times New Roman"/>
              </a:rPr>
              <a:t>(Naval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Logistics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Center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Portsmouth)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marR="278765" indent="-457200">
              <a:lnSpc>
                <a:spcPct val="80000"/>
              </a:lnSpc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SPRS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captures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procurement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history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awards </a:t>
            </a:r>
            <a:r>
              <a:rPr sz="2800" dirty="0">
                <a:latin typeface="Times New Roman"/>
                <a:cs typeface="Times New Roman"/>
              </a:rPr>
              <a:t>below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established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threshold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$5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million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for DLA</a:t>
            </a:r>
            <a:endParaRPr sz="28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930"/>
              </a:spcBef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Includes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feeds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ArmedServices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801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General Advantages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7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E016790-D4A6-B714-5B56-31A1184285B9}"/>
              </a:ext>
            </a:extLst>
          </p:cNvPr>
          <p:cNvSpPr txBox="1"/>
          <p:nvPr/>
        </p:nvSpPr>
        <p:spPr>
          <a:xfrm>
            <a:off x="1522169" y="1966311"/>
            <a:ext cx="6690995" cy="4104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Government</a:t>
            </a:r>
            <a:r>
              <a:rPr sz="2800" u="heavy" spc="-13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Incentives:</a:t>
            </a:r>
            <a:endParaRPr sz="2800" dirty="0">
              <a:latin typeface="Times New Roman"/>
              <a:cs typeface="Times New Roman"/>
            </a:endParaRPr>
          </a:p>
          <a:p>
            <a:pPr marL="755650" indent="-286385">
              <a:lnSpc>
                <a:spcPct val="100000"/>
              </a:lnSpc>
              <a:spcBef>
                <a:spcPts val="620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10" dirty="0">
                <a:latin typeface="Times New Roman"/>
                <a:cs typeface="Times New Roman"/>
              </a:rPr>
              <a:t>Identify/Eliminate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procurement</a:t>
            </a:r>
            <a:r>
              <a:rPr sz="2400" spc="-10" dirty="0">
                <a:latin typeface="Times New Roman"/>
                <a:cs typeface="Times New Roman"/>
              </a:rPr>
              <a:t> risks</a:t>
            </a:r>
            <a:endParaRPr sz="2400" dirty="0">
              <a:latin typeface="Times New Roman"/>
              <a:cs typeface="Times New Roman"/>
            </a:endParaRPr>
          </a:p>
          <a:p>
            <a:pPr marL="755650" indent="-286385">
              <a:lnSpc>
                <a:spcPct val="100000"/>
              </a:lnSpc>
              <a:spcBef>
                <a:spcPts val="600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Decrease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contract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administration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costs</a:t>
            </a:r>
            <a:endParaRPr sz="2400" dirty="0">
              <a:latin typeface="Times New Roman"/>
              <a:cs typeface="Times New Roman"/>
            </a:endParaRPr>
          </a:p>
          <a:p>
            <a:pPr marL="755650" indent="-286385">
              <a:lnSpc>
                <a:spcPct val="100000"/>
              </a:lnSpc>
              <a:spcBef>
                <a:spcPts val="600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Exercise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best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determinations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Clr>
                <a:srgbClr val="1F285C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u="heavy" spc="-10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Vendor</a:t>
            </a:r>
            <a:r>
              <a:rPr sz="2800" u="heavy" spc="-125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Incentives:</a:t>
            </a:r>
            <a:endParaRPr sz="2800" dirty="0">
              <a:latin typeface="Times New Roman"/>
              <a:cs typeface="Times New Roman"/>
            </a:endParaRPr>
          </a:p>
          <a:p>
            <a:pPr marL="755650" indent="-286385">
              <a:lnSpc>
                <a:spcPct val="100000"/>
              </a:lnSpc>
              <a:spcBef>
                <a:spcPts val="615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Maintain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surveillance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supplier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scores</a:t>
            </a:r>
            <a:endParaRPr sz="2400" dirty="0">
              <a:latin typeface="Times New Roman"/>
              <a:cs typeface="Times New Roman"/>
            </a:endParaRPr>
          </a:p>
          <a:p>
            <a:pPr marL="755650" indent="-286385">
              <a:lnSpc>
                <a:spcPct val="100000"/>
              </a:lnSpc>
              <a:spcBef>
                <a:spcPts val="600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Understand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records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impacting</a:t>
            </a:r>
            <a:r>
              <a:rPr sz="2400" spc="-20" dirty="0">
                <a:latin typeface="Times New Roman"/>
                <a:cs typeface="Times New Roman"/>
              </a:rPr>
              <a:t> (+/-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755650" indent="-286385">
              <a:lnSpc>
                <a:spcPct val="100000"/>
              </a:lnSpc>
              <a:spcBef>
                <a:spcPts val="600"/>
              </a:spcBef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Formally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challenge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erroneous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data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85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How Does SPRS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8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6871926-1A41-2A47-DDA6-0BCBCE0AE9CA}"/>
              </a:ext>
            </a:extLst>
          </p:cNvPr>
          <p:cNvSpPr txBox="1"/>
          <p:nvPr/>
        </p:nvSpPr>
        <p:spPr>
          <a:xfrm>
            <a:off x="916414" y="2219074"/>
            <a:ext cx="826706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SPRS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collects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quality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delivery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numerous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Department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Defense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(DoD)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databases, </a:t>
            </a:r>
            <a:r>
              <a:rPr sz="2800" dirty="0">
                <a:latin typeface="Times New Roman"/>
                <a:cs typeface="Times New Roman"/>
              </a:rPr>
              <a:t>aggregates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using algorithms,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providesthe </a:t>
            </a:r>
            <a:r>
              <a:rPr sz="2800" dirty="0">
                <a:latin typeface="Times New Roman"/>
                <a:cs typeface="Times New Roman"/>
              </a:rPr>
              <a:t>user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objective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Quality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Delivery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Ratings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contractor’s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past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performance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F1D4FAC9-CB1D-DEB4-32BF-4766FB6C40B3}"/>
              </a:ext>
            </a:extLst>
          </p:cNvPr>
          <p:cNvGrpSpPr/>
          <p:nvPr/>
        </p:nvGrpSpPr>
        <p:grpSpPr>
          <a:xfrm>
            <a:off x="978395" y="5178564"/>
            <a:ext cx="4139565" cy="1015365"/>
            <a:chOff x="978395" y="5178564"/>
            <a:chExt cx="4139565" cy="1015365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346E590-BEBB-F46A-34C9-88CA6AC48FDF}"/>
                </a:ext>
              </a:extLst>
            </p:cNvPr>
            <p:cNvSpPr/>
            <p:nvPr/>
          </p:nvSpPr>
          <p:spPr>
            <a:xfrm>
              <a:off x="990574" y="5190756"/>
              <a:ext cx="4115435" cy="125095"/>
            </a:xfrm>
            <a:custGeom>
              <a:avLst/>
              <a:gdLst/>
              <a:ahLst/>
              <a:cxnLst/>
              <a:rect l="l" t="t" r="r" b="b"/>
              <a:pathLst>
                <a:path w="4115435" h="125095">
                  <a:moveTo>
                    <a:pt x="4114812" y="0"/>
                  </a:moveTo>
                  <a:lnTo>
                    <a:pt x="0" y="0"/>
                  </a:lnTo>
                  <a:lnTo>
                    <a:pt x="123825" y="124968"/>
                  </a:lnTo>
                  <a:lnTo>
                    <a:pt x="3990987" y="124968"/>
                  </a:lnTo>
                  <a:lnTo>
                    <a:pt x="4114812" y="0"/>
                  </a:lnTo>
                  <a:close/>
                </a:path>
              </a:pathLst>
            </a:custGeom>
            <a:solidFill>
              <a:srgbClr val="314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88925844-22A0-0335-1E47-39B63C48C39B}"/>
                </a:ext>
              </a:extLst>
            </p:cNvPr>
            <p:cNvSpPr/>
            <p:nvPr/>
          </p:nvSpPr>
          <p:spPr>
            <a:xfrm>
              <a:off x="990574" y="6056388"/>
              <a:ext cx="4115435" cy="125095"/>
            </a:xfrm>
            <a:custGeom>
              <a:avLst/>
              <a:gdLst/>
              <a:ahLst/>
              <a:cxnLst/>
              <a:rect l="l" t="t" r="r" b="b"/>
              <a:pathLst>
                <a:path w="4115435" h="125095">
                  <a:moveTo>
                    <a:pt x="4114812" y="124968"/>
                  </a:moveTo>
                  <a:lnTo>
                    <a:pt x="3990987" y="0"/>
                  </a:lnTo>
                  <a:lnTo>
                    <a:pt x="123825" y="0"/>
                  </a:lnTo>
                  <a:lnTo>
                    <a:pt x="0" y="124968"/>
                  </a:lnTo>
                  <a:lnTo>
                    <a:pt x="4114812" y="124968"/>
                  </a:lnTo>
                  <a:close/>
                </a:path>
              </a:pathLst>
            </a:custGeom>
            <a:solidFill>
              <a:srgbClr val="161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F0320EA6-98F8-8CC8-66D0-525DA5107720}"/>
                </a:ext>
              </a:extLst>
            </p:cNvPr>
            <p:cNvSpPr/>
            <p:nvPr/>
          </p:nvSpPr>
          <p:spPr>
            <a:xfrm>
              <a:off x="990587" y="5190756"/>
              <a:ext cx="125095" cy="990600"/>
            </a:xfrm>
            <a:custGeom>
              <a:avLst/>
              <a:gdLst/>
              <a:ahLst/>
              <a:cxnLst/>
              <a:rect l="l" t="t" r="r" b="b"/>
              <a:pathLst>
                <a:path w="125094" h="990600">
                  <a:moveTo>
                    <a:pt x="124968" y="866775"/>
                  </a:moveTo>
                  <a:lnTo>
                    <a:pt x="124968" y="123825"/>
                  </a:lnTo>
                  <a:lnTo>
                    <a:pt x="0" y="0"/>
                  </a:lnTo>
                  <a:lnTo>
                    <a:pt x="0" y="990600"/>
                  </a:lnTo>
                  <a:lnTo>
                    <a:pt x="124968" y="866775"/>
                  </a:lnTo>
                  <a:close/>
                </a:path>
              </a:pathLst>
            </a:custGeom>
            <a:solidFill>
              <a:srgbClr val="66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2DD01A22-C3E1-1D26-C0C2-58414A5DB422}"/>
                </a:ext>
              </a:extLst>
            </p:cNvPr>
            <p:cNvSpPr/>
            <p:nvPr/>
          </p:nvSpPr>
          <p:spPr>
            <a:xfrm>
              <a:off x="4980419" y="5190756"/>
              <a:ext cx="125095" cy="990600"/>
            </a:xfrm>
            <a:custGeom>
              <a:avLst/>
              <a:gdLst/>
              <a:ahLst/>
              <a:cxnLst/>
              <a:rect l="l" t="t" r="r" b="b"/>
              <a:pathLst>
                <a:path w="125095" h="990600">
                  <a:moveTo>
                    <a:pt x="124967" y="990600"/>
                  </a:moveTo>
                  <a:lnTo>
                    <a:pt x="124967" y="0"/>
                  </a:lnTo>
                  <a:lnTo>
                    <a:pt x="0" y="123825"/>
                  </a:lnTo>
                  <a:lnTo>
                    <a:pt x="0" y="866775"/>
                  </a:lnTo>
                  <a:lnTo>
                    <a:pt x="124967" y="990600"/>
                  </a:lnTo>
                  <a:close/>
                </a:path>
              </a:pathLst>
            </a:custGeom>
            <a:solidFill>
              <a:srgbClr val="071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E9B2B729-DBD7-C1AE-9D99-9B419C0A4217}"/>
                </a:ext>
              </a:extLst>
            </p:cNvPr>
            <p:cNvSpPr/>
            <p:nvPr/>
          </p:nvSpPr>
          <p:spPr>
            <a:xfrm>
              <a:off x="990587" y="5190756"/>
              <a:ext cx="4115435" cy="990600"/>
            </a:xfrm>
            <a:custGeom>
              <a:avLst/>
              <a:gdLst/>
              <a:ahLst/>
              <a:cxnLst/>
              <a:rect l="l" t="t" r="r" b="b"/>
              <a:pathLst>
                <a:path w="4115435" h="990600">
                  <a:moveTo>
                    <a:pt x="0" y="990600"/>
                  </a:moveTo>
                  <a:lnTo>
                    <a:pt x="0" y="0"/>
                  </a:lnTo>
                  <a:lnTo>
                    <a:pt x="4114812" y="0"/>
                  </a:lnTo>
                  <a:lnTo>
                    <a:pt x="4114812" y="990600"/>
                  </a:lnTo>
                  <a:lnTo>
                    <a:pt x="0" y="990600"/>
                  </a:lnTo>
                  <a:close/>
                </a:path>
                <a:path w="4115435" h="990600">
                  <a:moveTo>
                    <a:pt x="0" y="0"/>
                  </a:moveTo>
                  <a:lnTo>
                    <a:pt x="123825" y="123825"/>
                  </a:lnTo>
                </a:path>
                <a:path w="4115435" h="990600">
                  <a:moveTo>
                    <a:pt x="0" y="990600"/>
                  </a:moveTo>
                  <a:lnTo>
                    <a:pt x="123825" y="866775"/>
                  </a:lnTo>
                </a:path>
                <a:path w="4115435" h="990600">
                  <a:moveTo>
                    <a:pt x="4114800" y="0"/>
                  </a:moveTo>
                  <a:lnTo>
                    <a:pt x="3990975" y="123825"/>
                  </a:lnTo>
                </a:path>
                <a:path w="4115435" h="990600">
                  <a:moveTo>
                    <a:pt x="4114800" y="990600"/>
                  </a:moveTo>
                  <a:lnTo>
                    <a:pt x="3990975" y="866775"/>
                  </a:lnTo>
                </a:path>
              </a:pathLst>
            </a:custGeom>
            <a:ln w="24384">
              <a:solidFill>
                <a:srgbClr val="FFD9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63ED15FC-86D9-C48A-7716-339A130EEAB7}"/>
              </a:ext>
            </a:extLst>
          </p:cNvPr>
          <p:cNvSpPr txBox="1"/>
          <p:nvPr/>
        </p:nvSpPr>
        <p:spPr>
          <a:xfrm>
            <a:off x="1115555" y="5315724"/>
            <a:ext cx="3865245" cy="741045"/>
          </a:xfrm>
          <a:prstGeom prst="rect">
            <a:avLst/>
          </a:prstGeom>
          <a:solidFill>
            <a:srgbClr val="1F285B"/>
          </a:solidFill>
          <a:ln w="24384">
            <a:solidFill>
              <a:srgbClr val="FFD967"/>
            </a:solidFill>
          </a:ln>
        </p:spPr>
        <p:txBody>
          <a:bodyPr vert="horz" wrap="square" lIns="0" tIns="229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“Weighted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Score”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20B25837-9AFC-3ADE-9A48-BC223C6E8B4B}"/>
              </a:ext>
            </a:extLst>
          </p:cNvPr>
          <p:cNvGrpSpPr/>
          <p:nvPr/>
        </p:nvGrpSpPr>
        <p:grpSpPr>
          <a:xfrm>
            <a:off x="5245595" y="5169420"/>
            <a:ext cx="4063365" cy="1015365"/>
            <a:chOff x="5245595" y="5169420"/>
            <a:chExt cx="4063365" cy="101536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88F3E5C6-B832-AC62-EE16-068B0988A804}"/>
                </a:ext>
              </a:extLst>
            </p:cNvPr>
            <p:cNvSpPr/>
            <p:nvPr/>
          </p:nvSpPr>
          <p:spPr>
            <a:xfrm>
              <a:off x="5257787" y="5181612"/>
              <a:ext cx="4039235" cy="125095"/>
            </a:xfrm>
            <a:custGeom>
              <a:avLst/>
              <a:gdLst/>
              <a:ahLst/>
              <a:cxnLst/>
              <a:rect l="l" t="t" r="r" b="b"/>
              <a:pathLst>
                <a:path w="4039234" h="125095">
                  <a:moveTo>
                    <a:pt x="4038612" y="0"/>
                  </a:moveTo>
                  <a:lnTo>
                    <a:pt x="0" y="0"/>
                  </a:lnTo>
                  <a:lnTo>
                    <a:pt x="123825" y="124968"/>
                  </a:lnTo>
                  <a:lnTo>
                    <a:pt x="3914787" y="124968"/>
                  </a:lnTo>
                  <a:lnTo>
                    <a:pt x="4038612" y="0"/>
                  </a:lnTo>
                  <a:close/>
                </a:path>
              </a:pathLst>
            </a:custGeom>
            <a:solidFill>
              <a:srgbClr val="314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7120C50B-2140-F643-AB1C-6C812D0CBF38}"/>
                </a:ext>
              </a:extLst>
            </p:cNvPr>
            <p:cNvSpPr/>
            <p:nvPr/>
          </p:nvSpPr>
          <p:spPr>
            <a:xfrm>
              <a:off x="5257787" y="6047244"/>
              <a:ext cx="4039235" cy="125095"/>
            </a:xfrm>
            <a:custGeom>
              <a:avLst/>
              <a:gdLst/>
              <a:ahLst/>
              <a:cxnLst/>
              <a:rect l="l" t="t" r="r" b="b"/>
              <a:pathLst>
                <a:path w="4039234" h="125095">
                  <a:moveTo>
                    <a:pt x="4038612" y="124968"/>
                  </a:moveTo>
                  <a:lnTo>
                    <a:pt x="3914787" y="0"/>
                  </a:lnTo>
                  <a:lnTo>
                    <a:pt x="123825" y="0"/>
                  </a:lnTo>
                  <a:lnTo>
                    <a:pt x="0" y="124968"/>
                  </a:lnTo>
                  <a:lnTo>
                    <a:pt x="4038612" y="124968"/>
                  </a:lnTo>
                  <a:close/>
                </a:path>
              </a:pathLst>
            </a:custGeom>
            <a:solidFill>
              <a:srgbClr val="161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EFF27BC-D9BD-0A65-96A3-21C616BFE78D}"/>
                </a:ext>
              </a:extLst>
            </p:cNvPr>
            <p:cNvSpPr/>
            <p:nvPr/>
          </p:nvSpPr>
          <p:spPr>
            <a:xfrm>
              <a:off x="5257787" y="5181612"/>
              <a:ext cx="125095" cy="990600"/>
            </a:xfrm>
            <a:custGeom>
              <a:avLst/>
              <a:gdLst/>
              <a:ahLst/>
              <a:cxnLst/>
              <a:rect l="l" t="t" r="r" b="b"/>
              <a:pathLst>
                <a:path w="125095" h="990600">
                  <a:moveTo>
                    <a:pt x="124968" y="866775"/>
                  </a:moveTo>
                  <a:lnTo>
                    <a:pt x="124968" y="123825"/>
                  </a:lnTo>
                  <a:lnTo>
                    <a:pt x="0" y="0"/>
                  </a:lnTo>
                  <a:lnTo>
                    <a:pt x="0" y="990600"/>
                  </a:lnTo>
                  <a:lnTo>
                    <a:pt x="124968" y="866775"/>
                  </a:lnTo>
                  <a:close/>
                </a:path>
              </a:pathLst>
            </a:custGeom>
            <a:solidFill>
              <a:srgbClr val="66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8A7B89E3-455D-8CBA-95E6-102DBBCCAEF1}"/>
                </a:ext>
              </a:extLst>
            </p:cNvPr>
            <p:cNvSpPr/>
            <p:nvPr/>
          </p:nvSpPr>
          <p:spPr>
            <a:xfrm>
              <a:off x="9171432" y="5181612"/>
              <a:ext cx="125095" cy="990600"/>
            </a:xfrm>
            <a:custGeom>
              <a:avLst/>
              <a:gdLst/>
              <a:ahLst/>
              <a:cxnLst/>
              <a:rect l="l" t="t" r="r" b="b"/>
              <a:pathLst>
                <a:path w="125095" h="990600">
                  <a:moveTo>
                    <a:pt x="124968" y="990600"/>
                  </a:moveTo>
                  <a:lnTo>
                    <a:pt x="124968" y="0"/>
                  </a:lnTo>
                  <a:lnTo>
                    <a:pt x="0" y="123825"/>
                  </a:lnTo>
                  <a:lnTo>
                    <a:pt x="0" y="866775"/>
                  </a:lnTo>
                  <a:lnTo>
                    <a:pt x="124968" y="990600"/>
                  </a:lnTo>
                  <a:close/>
                </a:path>
              </a:pathLst>
            </a:custGeom>
            <a:solidFill>
              <a:srgbClr val="071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DED7D91-44D6-4B55-2B13-96138F8A5D7F}"/>
                </a:ext>
              </a:extLst>
            </p:cNvPr>
            <p:cNvSpPr/>
            <p:nvPr/>
          </p:nvSpPr>
          <p:spPr>
            <a:xfrm>
              <a:off x="5257787" y="5181612"/>
              <a:ext cx="4039235" cy="990600"/>
            </a:xfrm>
            <a:custGeom>
              <a:avLst/>
              <a:gdLst/>
              <a:ahLst/>
              <a:cxnLst/>
              <a:rect l="l" t="t" r="r" b="b"/>
              <a:pathLst>
                <a:path w="4039234" h="990600">
                  <a:moveTo>
                    <a:pt x="0" y="990600"/>
                  </a:moveTo>
                  <a:lnTo>
                    <a:pt x="0" y="0"/>
                  </a:lnTo>
                  <a:lnTo>
                    <a:pt x="4038612" y="0"/>
                  </a:lnTo>
                  <a:lnTo>
                    <a:pt x="4038612" y="990600"/>
                  </a:lnTo>
                  <a:lnTo>
                    <a:pt x="0" y="990600"/>
                  </a:lnTo>
                  <a:close/>
                </a:path>
                <a:path w="4039234" h="990600">
                  <a:moveTo>
                    <a:pt x="0" y="0"/>
                  </a:moveTo>
                  <a:lnTo>
                    <a:pt x="123825" y="123825"/>
                  </a:lnTo>
                </a:path>
                <a:path w="4039234" h="990600">
                  <a:moveTo>
                    <a:pt x="0" y="990600"/>
                  </a:moveTo>
                  <a:lnTo>
                    <a:pt x="123825" y="866775"/>
                  </a:lnTo>
                </a:path>
                <a:path w="4039234" h="990600">
                  <a:moveTo>
                    <a:pt x="4038612" y="0"/>
                  </a:moveTo>
                  <a:lnTo>
                    <a:pt x="3914787" y="123825"/>
                  </a:lnTo>
                </a:path>
                <a:path w="4039234" h="990600">
                  <a:moveTo>
                    <a:pt x="4038612" y="990600"/>
                  </a:moveTo>
                  <a:lnTo>
                    <a:pt x="3914787" y="866775"/>
                  </a:lnTo>
                </a:path>
              </a:pathLst>
            </a:custGeom>
            <a:ln w="24384">
              <a:solidFill>
                <a:srgbClr val="FFD9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D1FC348B-2460-27EA-3668-3D2AFCC8D293}"/>
              </a:ext>
            </a:extLst>
          </p:cNvPr>
          <p:cNvSpPr txBox="1"/>
          <p:nvPr/>
        </p:nvSpPr>
        <p:spPr>
          <a:xfrm>
            <a:off x="5382755" y="5306580"/>
            <a:ext cx="3789045" cy="741045"/>
          </a:xfrm>
          <a:prstGeom prst="rect">
            <a:avLst/>
          </a:prstGeom>
          <a:solidFill>
            <a:srgbClr val="1F285B"/>
          </a:solidFill>
          <a:ln w="24384">
            <a:solidFill>
              <a:srgbClr val="FFD967"/>
            </a:solidFill>
          </a:ln>
        </p:spPr>
        <p:txBody>
          <a:bodyPr vert="horz" wrap="square" lIns="0" tIns="220345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73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80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Raleway Black" pitchFamily="2" charset="0"/>
              </a:rPr>
              <a:t>SPRS Business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mtClean="0"/>
              <a:pPr/>
              <a:t>9</a:t>
            </a:fld>
            <a:r>
              <a:rPr lang="en-US" dirty="0"/>
              <a:t> of 28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95D6133-E6CA-B1AB-401C-D872760AF0A7}"/>
              </a:ext>
            </a:extLst>
          </p:cNvPr>
          <p:cNvSpPr txBox="1"/>
          <p:nvPr/>
        </p:nvSpPr>
        <p:spPr>
          <a:xfrm>
            <a:off x="1096130" y="1511907"/>
            <a:ext cx="8112759" cy="5244384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975"/>
              </a:spcBef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Uses 3 years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past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performance/historical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data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marR="253365" indent="-457834">
              <a:lnSpc>
                <a:spcPts val="3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Scores/Classifications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 now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updated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each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day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vs. </a:t>
            </a:r>
            <a:r>
              <a:rPr sz="2800" dirty="0">
                <a:latin typeface="Times New Roman"/>
                <a:cs typeface="Times New Roman"/>
              </a:rPr>
              <a:t>each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month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(24-48hr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system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interface)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Clr>
                <a:srgbClr val="1F285C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classified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&amp;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commodity</a:t>
            </a:r>
            <a:endParaRPr sz="2800" dirty="0">
              <a:latin typeface="Times New Roman"/>
              <a:cs typeface="Times New Roman"/>
            </a:endParaRPr>
          </a:p>
          <a:p>
            <a:pPr marL="926465" lvl="1" indent="-456565">
              <a:lnSpc>
                <a:spcPct val="100000"/>
              </a:lnSpc>
              <a:spcBef>
                <a:spcPts val="330"/>
              </a:spcBef>
              <a:buSzPct val="150000"/>
              <a:buFont typeface="Arial"/>
              <a:buChar char="•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Federal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Supply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Classification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FSC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(DoD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uses)</a:t>
            </a:r>
            <a:endParaRPr sz="2400" dirty="0">
              <a:latin typeface="Times New Roman"/>
              <a:cs typeface="Times New Roman"/>
            </a:endParaRPr>
          </a:p>
          <a:p>
            <a:pPr marL="926465" lvl="1" indent="-456565">
              <a:lnSpc>
                <a:spcPct val="100000"/>
              </a:lnSpc>
              <a:spcBef>
                <a:spcPts val="285"/>
              </a:spcBef>
              <a:buSzPct val="150000"/>
              <a:buFont typeface="Arial"/>
              <a:buChar char="•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NAICS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North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American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Industry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Classification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System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375"/>
              </a:spcBef>
              <a:buClr>
                <a:srgbClr val="1F285C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Quality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Delivery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records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weighted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(+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&amp;-</a:t>
            </a:r>
            <a:r>
              <a:rPr sz="2800" spc="-50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926465" lvl="1" indent="-456565">
              <a:lnSpc>
                <a:spcPct val="100000"/>
              </a:lnSpc>
              <a:spcBef>
                <a:spcPts val="300"/>
              </a:spcBef>
              <a:buSzPct val="150000"/>
              <a:buFont typeface="Arial"/>
              <a:buChar char="•"/>
              <a:tabLst>
                <a:tab pos="926465" algn="l"/>
              </a:tabLst>
            </a:pPr>
            <a:r>
              <a:rPr sz="2400" dirty="0">
                <a:latin typeface="Times New Roman"/>
                <a:cs typeface="Times New Roman"/>
              </a:rPr>
              <a:t>Scores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classified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Positive/Negative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record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categories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7671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1390</Words>
  <Application>Microsoft Office PowerPoint</Application>
  <PresentationFormat>Custom</PresentationFormat>
  <Paragraphs>205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Courier New</vt:lpstr>
      <vt:lpstr>Raleway Black</vt:lpstr>
      <vt:lpstr>Times New Roman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PPI Timeline – The 1990’s</vt:lpstr>
      <vt:lpstr>PowerPoint Presentation</vt:lpstr>
      <vt:lpstr>PPIRS-SR NG Sunset</vt:lpstr>
      <vt:lpstr>What is SPRS?</vt:lpstr>
      <vt:lpstr>What is SPRS?</vt:lpstr>
      <vt:lpstr>General Advantages</vt:lpstr>
      <vt:lpstr>How Does SPRS Work?</vt:lpstr>
      <vt:lpstr>SPRS Business Rules</vt:lpstr>
      <vt:lpstr>Delivery Performance</vt:lpstr>
      <vt:lpstr>Delinquency Factors</vt:lpstr>
      <vt:lpstr>Delinquency Factors</vt:lpstr>
      <vt:lpstr>Vendor Classifications</vt:lpstr>
      <vt:lpstr>Vendor Classifications</vt:lpstr>
      <vt:lpstr>Registration In SPRS</vt:lpstr>
      <vt:lpstr>Digital Certificate Requirement</vt:lpstr>
      <vt:lpstr>Access SPRS via P.I.E.E.</vt:lpstr>
      <vt:lpstr>Request Account Access Role</vt:lpstr>
      <vt:lpstr>Registration Without Active P.I.E.E.</vt:lpstr>
      <vt:lpstr>Registration With Active P.I.E.E.</vt:lpstr>
      <vt:lpstr>SPRS Government View</vt:lpstr>
      <vt:lpstr>SPRS Summary Report</vt:lpstr>
      <vt:lpstr>SPRS Detail Report</vt:lpstr>
      <vt:lpstr>SPRS Challenge Screen</vt:lpstr>
      <vt:lpstr>Documentation Needed to Support Challenges</vt:lpstr>
      <vt:lpstr>Registration In SPRS</vt:lpstr>
      <vt:lpstr>SPRS Team Points of Contact</vt:lpstr>
      <vt:lpstr>SPRS Team Points of Contact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34</cp:revision>
  <dcterms:created xsi:type="dcterms:W3CDTF">2024-04-17T19:52:04Z</dcterms:created>
  <dcterms:modified xsi:type="dcterms:W3CDTF">2024-12-12T16:15:40Z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